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89" r:id="rId3"/>
    <p:sldId id="625" r:id="rId4"/>
    <p:sldId id="293" r:id="rId5"/>
    <p:sldId id="292" r:id="rId6"/>
    <p:sldId id="257" r:id="rId7"/>
    <p:sldId id="295" r:id="rId8"/>
    <p:sldId id="291" r:id="rId9"/>
    <p:sldId id="623" r:id="rId10"/>
    <p:sldId id="294" r:id="rId11"/>
    <p:sldId id="624" r:id="rId12"/>
    <p:sldId id="593" r:id="rId13"/>
    <p:sldId id="609" r:id="rId14"/>
    <p:sldId id="258" r:id="rId15"/>
    <p:sldId id="259" r:id="rId16"/>
    <p:sldId id="297" r:id="rId17"/>
    <p:sldId id="298" r:id="rId18"/>
    <p:sldId id="620" r:id="rId19"/>
    <p:sldId id="621" r:id="rId20"/>
    <p:sldId id="300" r:id="rId21"/>
    <p:sldId id="610" r:id="rId22"/>
    <p:sldId id="611" r:id="rId23"/>
    <p:sldId id="301" r:id="rId24"/>
    <p:sldId id="302" r:id="rId25"/>
    <p:sldId id="622" r:id="rId26"/>
    <p:sldId id="299" r:id="rId27"/>
    <p:sldId id="612" r:id="rId28"/>
    <p:sldId id="260" r:id="rId29"/>
    <p:sldId id="263" r:id="rId30"/>
    <p:sldId id="580" r:id="rId31"/>
    <p:sldId id="572" r:id="rId32"/>
    <p:sldId id="264" r:id="rId33"/>
    <p:sldId id="573" r:id="rId34"/>
    <p:sldId id="265" r:id="rId35"/>
    <p:sldId id="576" r:id="rId36"/>
    <p:sldId id="575" r:id="rId37"/>
    <p:sldId id="266" r:id="rId38"/>
    <p:sldId id="613" r:id="rId39"/>
    <p:sldId id="267" r:id="rId40"/>
    <p:sldId id="287" r:id="rId41"/>
    <p:sldId id="614" r:id="rId42"/>
    <p:sldId id="284" r:id="rId43"/>
    <p:sldId id="581" r:id="rId44"/>
    <p:sldId id="582" r:id="rId45"/>
    <p:sldId id="595" r:id="rId46"/>
    <p:sldId id="285" r:id="rId47"/>
    <p:sldId id="615" r:id="rId48"/>
    <p:sldId id="579" r:id="rId49"/>
    <p:sldId id="583" r:id="rId50"/>
    <p:sldId id="584" r:id="rId51"/>
    <p:sldId id="585" r:id="rId52"/>
    <p:sldId id="596" r:id="rId53"/>
    <p:sldId id="268" r:id="rId54"/>
    <p:sldId id="586" r:id="rId55"/>
    <p:sldId id="588" r:id="rId56"/>
    <p:sldId id="597" r:id="rId57"/>
    <p:sldId id="270" r:id="rId58"/>
    <p:sldId id="269" r:id="rId59"/>
    <p:sldId id="605" r:id="rId60"/>
    <p:sldId id="601" r:id="rId61"/>
    <p:sldId id="616" r:id="rId62"/>
    <p:sldId id="271" r:id="rId63"/>
    <p:sldId id="594" r:id="rId64"/>
    <p:sldId id="592" r:id="rId65"/>
    <p:sldId id="578" r:id="rId66"/>
    <p:sldId id="272" r:id="rId67"/>
    <p:sldId id="598" r:id="rId68"/>
    <p:sldId id="273" r:id="rId69"/>
    <p:sldId id="303" r:id="rId70"/>
    <p:sldId id="304" r:id="rId71"/>
    <p:sldId id="617" r:id="rId72"/>
    <p:sldId id="599" r:id="rId73"/>
    <p:sldId id="606" r:id="rId74"/>
    <p:sldId id="278" r:id="rId75"/>
    <p:sldId id="618" r:id="rId76"/>
    <p:sldId id="279" r:id="rId77"/>
    <p:sldId id="280" r:id="rId78"/>
    <p:sldId id="626" r:id="rId79"/>
    <p:sldId id="281" r:id="rId80"/>
    <p:sldId id="288" r:id="rId81"/>
    <p:sldId id="619" r:id="rId82"/>
    <p:sldId id="591" r:id="rId83"/>
    <p:sldId id="607" r:id="rId84"/>
    <p:sldId id="590" r:id="rId85"/>
    <p:sldId id="602" r:id="rId86"/>
    <p:sldId id="603" r:id="rId87"/>
    <p:sldId id="589" r:id="rId88"/>
    <p:sldId id="600" r:id="rId89"/>
    <p:sldId id="277" r:id="rId90"/>
    <p:sldId id="608" r:id="rId91"/>
    <p:sldId id="60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on Zhou" initials="SZ" lastIdx="1" clrIdx="0">
    <p:extLst>
      <p:ext uri="{19B8F6BF-5375-455C-9EA6-DF929625EA0E}">
        <p15:presenceInfo xmlns:p15="http://schemas.microsoft.com/office/powerpoint/2012/main" userId="be955f33642ec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72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18D9C49A-30F7-48FE-9D6C-E100F2E84471}"/>
    <pc:docChg chg="modSld">
      <pc:chgData name="Samson Zhou" userId="be955f33642ecbf5" providerId="LiveId" clId="{18D9C49A-30F7-48FE-9D6C-E100F2E84471}" dt="2026-01-04T04:04:59.284" v="0" actId="20577"/>
      <pc:docMkLst>
        <pc:docMk/>
      </pc:docMkLst>
      <pc:sldChg chg="modSp mod">
        <pc:chgData name="Samson Zhou" userId="be955f33642ecbf5" providerId="LiveId" clId="{18D9C49A-30F7-48FE-9D6C-E100F2E84471}" dt="2026-01-04T04:04:59.284" v="0" actId="20577"/>
        <pc:sldMkLst>
          <pc:docMk/>
          <pc:sldMk cId="2871956604" sldId="256"/>
        </pc:sldMkLst>
        <pc:spChg chg="mod">
          <ac:chgData name="Samson Zhou" userId="be955f33642ecbf5" providerId="LiveId" clId="{18D9C49A-30F7-48FE-9D6C-E100F2E84471}" dt="2026-01-04T04:04:59.284" v="0" actId="20577"/>
          <ac:spMkLst>
            <pc:docMk/>
            <pc:sldMk cId="2871956604" sldId="256"/>
            <ac:spMk id="2" creationId="{CD157016-3150-422D-BDF4-D46B070C6C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6C92F-1E8D-43A6-B237-3394F7995566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275D4-9C4F-428D-9760-7B10D769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bb96f40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bb96f40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6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9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11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8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42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3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9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80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5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5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9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1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C410-A21A-4BB5-8172-532FDB26E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F02D2-D23F-42BA-AA36-73D7584A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2C91-9464-4DE0-BF07-D3FC7784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80A8-6A85-405A-B295-69014E9C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19882-C25F-40DB-A8D3-84A2522A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C00-8A98-4E31-8B1D-375E287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FB75-12BF-4B21-9B24-BAF5F0940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BB353-2453-47C0-9A3F-01DC66D2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9BA6-68C1-441C-BD42-592F1529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DC6B-43A0-4520-9C25-55094995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5E189-F041-4074-8A87-EE2C19811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63F34-0E1F-4F8E-972B-96E448840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76E8-1F97-4D92-BBA8-4DB2FB61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AB43-83E5-4695-BF81-9EB8E917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8981-234D-4555-868C-FD9E369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752D-0084-4BD6-BCEE-DC392395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FFD-CC16-404C-97FB-1E3F5184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5B0A-6446-413C-AD95-927061DB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2F42-6EC2-4C28-BE84-23633302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003E-2B35-44E0-934F-983BBAAD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B925-10B7-415E-9C54-475D92B7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630F7-14EE-40D3-B328-8373FEB3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DBBB-3828-46E5-8D16-B03ECB55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6B11-B01A-4F43-9D11-43136A61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C93E4-EA4E-48C2-8C1A-6B924C38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0AA0-403F-47A7-B282-C8BDFF84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48AC-C4F4-4179-990D-1E274EE5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7A937-5749-4906-9070-559F45AD0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7BBB5-5B5F-456F-B9F4-1FC8B633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B2A5B-952B-4524-8F1A-35E0C675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A645-3BCB-4283-8A73-23A5B6ED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705C-4BD4-4057-9543-03D0BF31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29E8-4170-4FFC-A7CF-510704E1A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EA263-250A-4FB8-A7BA-A4FF25FF0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CC6E4-5BE5-404F-AC4A-2B94E73F6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6232-6D67-4ABE-93AE-805E37C030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D3605-1D00-47A2-A1D6-0DF0096C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92D5E-C127-4B3A-A8FA-2E00481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6464-8825-427F-84FC-B08A029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6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B27-83CF-442A-BB4D-33BBBA65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86B8F-B0A0-4E6A-8284-6E9BA18C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18BBC-7AF9-4E1F-88BC-4598C802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4E2C3-CBCF-467D-B6BB-20C86C89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2E216-877C-4523-B00C-930E19E4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B0982-65E4-450D-A335-7457E1E6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2038-EA13-4981-AD92-38CB71FF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0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99B7-D8BB-426A-A1EC-AECDE0CF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E750E-4293-4A7E-A1C3-9ED72E58F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DE176-202A-4FB9-90D8-280A332CF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BFE2-7203-4494-B6AB-72BC986F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3979-527E-4168-851B-5167208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5FFE-6ECD-4D34-BFE8-7F38AABF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60C6-608F-4523-BD45-1FFB28AA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9913A-1439-4B04-9436-6B2E4641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7A090-3D86-4524-B617-5500BAA5D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B12A6-C728-4A6C-8C25-9B681798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207E-F4FB-48C9-A85C-643852DC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B5E13-AB2B-446D-BA8B-E6117D7D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1B99-685A-437F-8AC6-03FB2AED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2AC6D-C5D5-4D77-8B4A-024AD5338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F93D-AD6C-48A9-A4BD-6D44A4CF5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7D70-1002-43B6-A19E-AE0A90E543D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FA4C-6DA7-42D2-B55E-9F370BCEE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C6C9D-D70A-44D6-86A4-8690F4D9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1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0.png"/><Relationship Id="rId7" Type="http://schemas.openxmlformats.org/officeDocument/2006/relationships/image" Target="../media/image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71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wmf"/><Relationship Id="rId7" Type="http://schemas.openxmlformats.org/officeDocument/2006/relationships/image" Target="../media/image4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wmf"/><Relationship Id="rId7" Type="http://schemas.openxmlformats.org/officeDocument/2006/relationships/image" Target="../media/image4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jpeg"/><Relationship Id="rId7" Type="http://schemas.openxmlformats.org/officeDocument/2006/relationships/image" Target="../media/image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6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710.png"/><Relationship Id="rId7" Type="http://schemas.openxmlformats.org/officeDocument/2006/relationships/image" Target="../media/image7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10" Type="http://schemas.openxmlformats.org/officeDocument/2006/relationships/image" Target="../media/image771.png"/><Relationship Id="rId4" Type="http://schemas.openxmlformats.org/officeDocument/2006/relationships/image" Target="../media/image723.png"/><Relationship Id="rId9" Type="http://schemas.openxmlformats.org/officeDocument/2006/relationships/image" Target="../media/image7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7016-3150-422D-BDF4-D46B070C6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41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</a:t>
            </a:r>
            <a:r>
              <a:rPr lang="en-US">
                <a:solidFill>
                  <a:srgbClr val="C00000"/>
                </a:solidFill>
              </a:rPr>
              <a:t>the Experts </a:t>
            </a:r>
            <a:r>
              <a:rPr lang="en-US" dirty="0">
                <a:solidFill>
                  <a:srgbClr val="C00000"/>
                </a:solidFill>
              </a:rPr>
              <a:t>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37D36-8F95-4A5A-8460-45FA8B3F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380" y="374318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Vaidehi</a:t>
            </a:r>
            <a:r>
              <a:rPr lang="en-US" dirty="0"/>
              <a:t> Srinivas</a:t>
            </a:r>
          </a:p>
          <a:p>
            <a:r>
              <a:rPr lang="en-US" dirty="0"/>
              <a:t>David P. Woodruff</a:t>
            </a:r>
          </a:p>
          <a:p>
            <a:r>
              <a:rPr lang="en-US" dirty="0" err="1"/>
              <a:t>Ziyu</a:t>
            </a:r>
            <a:r>
              <a:rPr lang="en-US" dirty="0"/>
              <a:t> (Neil</a:t>
            </a:r>
            <a:r>
              <a:rPr lang="en-US"/>
              <a:t>) Xu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359FE-DD60-464E-8D71-D1B88AF1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2331970"/>
            <a:ext cx="1655762" cy="165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A9354-8030-4C58-AACA-9FC463DF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99" y="2331969"/>
            <a:ext cx="1655763" cy="165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AB9DA-AEC7-41A5-B587-BFEE033F6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4719570"/>
            <a:ext cx="1655762" cy="16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34030-93CF-4980-94B6-7C0ED47D4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00" y="4700014"/>
            <a:ext cx="1655762" cy="16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4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 dirty="0"/>
              <a:t>≤</a:t>
            </a:r>
            <a:r>
              <a:rPr lang="en" dirty="0"/>
              <a:t>    (1 + ε) </a:t>
            </a:r>
            <a:r>
              <a:rPr lang="en" i="1" dirty="0"/>
              <a:t>M</a:t>
            </a:r>
            <a:r>
              <a:rPr lang="en" dirty="0"/>
              <a:t>  +  </a:t>
            </a:r>
            <a:endParaRPr sz="2800" dirty="0"/>
          </a:p>
        </p:txBody>
      </p:sp>
      <p:sp>
        <p:nvSpPr>
          <p:cNvPr id="181" name="Google Shape;181;p17"/>
          <p:cNvSpPr txBox="1"/>
          <p:nvPr/>
        </p:nvSpPr>
        <p:spPr>
          <a:xfrm>
            <a:off x="7505630" y="5213863"/>
            <a:ext cx="92283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O( ln </a:t>
            </a:r>
            <a:r>
              <a:rPr lang="en" i="1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p:sp>
        <p:nvSpPr>
          <p:cNvPr id="2" name="Google Shape;175;p17">
            <a:extLst>
              <a:ext uri="{FF2B5EF4-FFF2-40B4-BE49-F238E27FC236}">
                <a16:creationId xmlns:a16="http://schemas.microsoft.com/office/drawing/2014/main" id="{413BAD63-A43B-B17B-0F59-F21367D560DC}"/>
              </a:ext>
            </a:extLst>
          </p:cNvPr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3" name="Google Shape;176;p17">
            <a:extLst>
              <a:ext uri="{FF2B5EF4-FFF2-40B4-BE49-F238E27FC236}">
                <a16:creationId xmlns:a16="http://schemas.microsoft.com/office/drawing/2014/main" id="{BFAFBE5A-F364-C1C5-C9B5-95ED0D81EBE8}"/>
              </a:ext>
            </a:extLst>
          </p:cNvPr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(1 + ε) </a:t>
            </a:r>
            <a:r>
              <a:rPr lang="en" i="1"/>
              <a:t>M</a:t>
            </a:r>
            <a:r>
              <a:rPr lang="en"/>
              <a:t>  +  </a:t>
            </a:r>
            <a:endParaRPr sz="2800"/>
          </a:p>
        </p:txBody>
      </p:sp>
      <p:sp>
        <p:nvSpPr>
          <p:cNvPr id="181" name="Google Shape;181;p17"/>
          <p:cNvSpPr txBox="1"/>
          <p:nvPr/>
        </p:nvSpPr>
        <p:spPr>
          <a:xfrm>
            <a:off x="7635950" y="5235700"/>
            <a:ext cx="74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ln </a:t>
            </a:r>
            <a:r>
              <a:rPr lang="en" i="1">
                <a:solidFill>
                  <a:schemeClr val="dk1"/>
                </a:solidFill>
              </a:rPr>
              <a:t>n</a:t>
            </a:r>
            <a:endParaRPr i="1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</p:spTree>
    <p:extLst>
      <p:ext uri="{BB962C8B-B14F-4D97-AF65-F5344CB8AC3E}">
        <p14:creationId xmlns:p14="http://schemas.microsoft.com/office/powerpoint/2010/main" val="42591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Weighted majority algorithm down-weights each expert that is incorrect on each day and selects the weighted majority as the output </a:t>
                </a:r>
              </a:p>
              <a:p>
                <a:endParaRPr lang="en-US" dirty="0"/>
              </a:p>
              <a:p>
                <a:r>
                  <a:rPr lang="en-US" dirty="0"/>
                  <a:t> Weighted majority algorithm gets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dirty="0"/>
                  <a:t>total mistakes </a:t>
                </a:r>
              </a:p>
              <a:p>
                <a:endParaRPr lang="en-US" dirty="0"/>
              </a:p>
              <a:p>
                <a:r>
                  <a:rPr lang="en-US" dirty="0"/>
                  <a:t> Randomized weighted majority algorithm randomly follows each expert with probability proportional to the weight of the expert</a:t>
                </a:r>
              </a:p>
              <a:p>
                <a:r>
                  <a:rPr lang="en-US" dirty="0"/>
                  <a:t> Randomized weighted majority algorithm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37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the Expert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These algorithms require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memory to maintain weights for each expert – but 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very large and we want sublinear space?</a:t>
                </a:r>
              </a:p>
              <a:p>
                <a:endParaRPr lang="en-US" dirty="0"/>
              </a:p>
              <a:p>
                <a:r>
                  <a:rPr lang="en-US" dirty="0"/>
                  <a:t> Can use no memory and just randomly guess each day – still good if the best expert makes a lot of mistakes but bad if the best expert makes very few mistakes</a:t>
                </a:r>
              </a:p>
              <a:p>
                <a:endParaRPr lang="en-US" dirty="0"/>
              </a:p>
              <a:p>
                <a:r>
                  <a:rPr lang="en-US" dirty="0"/>
                  <a:t> What are the space/accuracy tradeoffs for the online learning with experts problem?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74" y="1438013"/>
            <a:ext cx="78310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3087874" y="1890013"/>
            <a:ext cx="1637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wake up with no memory 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74" y="1742112"/>
            <a:ext cx="1970018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246999" y="1782151"/>
            <a:ext cx="1871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except a note from your past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14" name="Google Shape;214;p20"/>
          <p:cNvCxnSpPr>
            <a:stCxn id="213" idx="3"/>
          </p:cNvCxnSpPr>
          <p:nvPr/>
        </p:nvCxnSpPr>
        <p:spPr>
          <a:xfrm flipV="1">
            <a:off x="9118699" y="2184900"/>
            <a:ext cx="1286700" cy="243566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0"/>
          <p:cNvCxnSpPr/>
          <p:nvPr/>
        </p:nvCxnSpPr>
        <p:spPr>
          <a:xfrm>
            <a:off x="190119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800" y="2894180"/>
            <a:ext cx="960075" cy="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299" y="2892836"/>
            <a:ext cx="243092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3204499" y="3863088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expert predictions for today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64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6664224" y="3863088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make a prediction</a:t>
            </a:r>
            <a:endParaRPr/>
          </a:p>
        </p:txBody>
      </p:sp>
      <p:cxnSp>
        <p:nvCxnSpPr>
          <p:cNvPr id="221" name="Google Shape;221;p20"/>
          <p:cNvCxnSpPr/>
          <p:nvPr/>
        </p:nvCxnSpPr>
        <p:spPr>
          <a:xfrm rot="10800000" flipH="1">
            <a:off x="8341824" y="3276150"/>
            <a:ext cx="643500" cy="63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50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8634324" y="3865363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outcome</a:t>
            </a:r>
            <a:endParaRPr/>
          </a:p>
        </p:txBody>
      </p:sp>
      <p:cxnSp>
        <p:nvCxnSpPr>
          <p:cNvPr id="224" name="Google Shape;224;p20"/>
          <p:cNvCxnSpPr/>
          <p:nvPr/>
        </p:nvCxnSpPr>
        <p:spPr>
          <a:xfrm rot="10800000" flipH="1">
            <a:off x="1958249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626964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7875" y="4577500"/>
            <a:ext cx="2430925" cy="87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2699249" y="5442413"/>
            <a:ext cx="339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write a note to your future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28" name="Google Shape;228;p20"/>
          <p:cNvCxnSpPr/>
          <p:nvPr/>
        </p:nvCxnSpPr>
        <p:spPr>
          <a:xfrm rot="10800000" flipH="1">
            <a:off x="5985624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9" name="Google Shape;2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0424" y="4513126"/>
            <a:ext cx="1637700" cy="100432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952024" y="5517463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fall asleep and forget everything</a:t>
            </a:r>
            <a:endParaRPr/>
          </a:p>
        </p:txBody>
      </p:sp>
      <p:cxnSp>
        <p:nvCxnSpPr>
          <p:cNvPr id="231" name="Google Shape;231;p20"/>
          <p:cNvCxnSpPr/>
          <p:nvPr/>
        </p:nvCxnSpPr>
        <p:spPr>
          <a:xfrm rot="10800000" flipH="1">
            <a:off x="8634324" y="5115562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0"/>
          <p:cNvSpPr txBox="1"/>
          <p:nvPr/>
        </p:nvSpPr>
        <p:spPr>
          <a:xfrm>
            <a:off x="9160524" y="4923713"/>
            <a:ext cx="144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repeat</a:t>
            </a:r>
            <a:endParaRPr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BD4C1E5-B901-4AF5-9EB2-82204C60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799" y="2262725"/>
            <a:ext cx="8342025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(Arbitrary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a worst-case ordering of the days and outcomes in the stream beforehand. </a:t>
            </a:r>
            <a:endParaRPr dirty="0"/>
          </a:p>
        </p:txBody>
      </p:sp>
      <p:sp>
        <p:nvSpPr>
          <p:cNvPr id="239" name="Google Shape;239;p21"/>
          <p:cNvSpPr/>
          <p:nvPr/>
        </p:nvSpPr>
        <p:spPr>
          <a:xfrm>
            <a:off x="2012650" y="4267175"/>
            <a:ext cx="8483900" cy="157165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(Random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worst-case ordering of the outcomes, </a:t>
            </a:r>
            <a:r>
              <a:rPr lang="en" u="sng" dirty="0"/>
              <a:t>then</a:t>
            </a:r>
            <a:r>
              <a:rPr lang="en" dirty="0"/>
              <a:t> the order of days is randomly shuffled.  </a:t>
            </a:r>
            <a:endParaRPr dirty="0"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800" y="2262725"/>
            <a:ext cx="8054400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(Arbitrary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you.</a:t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2068800" y="5086325"/>
            <a:ext cx="8054400" cy="1605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(Random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you, </a:t>
            </a:r>
            <a:endParaRPr/>
          </a:p>
          <a:p>
            <a:pPr indent="457200">
              <a:lnSpc>
                <a:spcPct val="150000"/>
              </a:lnSpc>
            </a:pPr>
            <a:r>
              <a:rPr lang="en" u="sng"/>
              <a:t>then</a:t>
            </a:r>
            <a:r>
              <a:rPr lang="en"/>
              <a:t> the order was randomly shuffled.  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62" y="3885100"/>
            <a:ext cx="2093775" cy="1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5082538" y="3541626"/>
            <a:ext cx="191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days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3488750" y="4079451"/>
            <a:ext cx="150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/>
              <a:t>expert </a:t>
            </a:r>
            <a:endParaRPr/>
          </a:p>
          <a:p>
            <a:pPr algn="r"/>
            <a:r>
              <a:rPr lang="en"/>
              <a:t>predictions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950" y="3885100"/>
            <a:ext cx="264523" cy="10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476" y="3893451"/>
            <a:ext cx="264525" cy="98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0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65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05105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57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01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446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  <p:extLst>
      <p:ext uri="{BB962C8B-B14F-4D97-AF65-F5344CB8AC3E}">
        <p14:creationId xmlns:p14="http://schemas.microsoft.com/office/powerpoint/2010/main" val="27486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Natural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if we just identify the best expert?</a:t>
                </a:r>
              </a:p>
              <a:p>
                <a:endParaRPr lang="en-US" dirty="0"/>
              </a:p>
              <a:p>
                <a:r>
                  <a:rPr lang="en-US" dirty="0"/>
                  <a:t> Find the best expert so far, follow it until a new best expert emerges, identify the new best expert, find it, repeat</a:t>
                </a:r>
              </a:p>
              <a:p>
                <a:pPr lvl="1"/>
                <a:r>
                  <a:rPr lang="en-US" dirty="0"/>
                  <a:t>Doesn’t even work in offline setting</a:t>
                </a:r>
              </a:p>
              <a:p>
                <a:endParaRPr lang="en-US" dirty="0"/>
              </a:p>
              <a:p>
                <a:r>
                  <a:rPr lang="en-US" dirty="0"/>
                  <a:t>Could do weighted majority, but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1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Set </a:t>
            </a:r>
            <a:r>
              <a:rPr lang="en-US" dirty="0" err="1">
                <a:solidFill>
                  <a:srgbClr val="C00000"/>
                </a:solidFill>
              </a:rPr>
              <a:t>Disjointness</a:t>
            </a:r>
            <a:r>
              <a:rPr lang="en-US" dirty="0">
                <a:solidFill>
                  <a:srgbClr val="C00000"/>
                </a:solidFill>
              </a:rPr>
              <a:t> Communication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Set </a:t>
                </a:r>
                <a:r>
                  <a:rPr lang="en-US" dirty="0" err="1">
                    <a:solidFill>
                      <a:srgbClr val="00B050"/>
                    </a:solidFill>
                  </a:rPr>
                  <a:t>disjointness</a:t>
                </a:r>
                <a:r>
                  <a:rPr lang="en-US" dirty="0">
                    <a:solidFill>
                      <a:srgbClr val="00B050"/>
                    </a:solidFill>
                  </a:rPr>
                  <a:t> communication problem</a:t>
                </a:r>
                <a:r>
                  <a:rPr lang="en-US" dirty="0"/>
                  <a:t>: Alice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Bob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the promise is that either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Set </a:t>
                </a:r>
                <a:r>
                  <a:rPr lang="en-US" dirty="0" err="1"/>
                  <a:t>disjointness</a:t>
                </a:r>
                <a:r>
                  <a:rPr lang="en-US" dirty="0"/>
                  <a:t> requires total (randomized) communication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/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/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/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3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Holds even for 2 days (can copy each day T/2 times if desired) </a:t>
                </a:r>
              </a:p>
              <a:p>
                <a:endParaRPr lang="en-US" dirty="0"/>
              </a:p>
              <a:p>
                <a:r>
                  <a:rPr lang="en-US" dirty="0"/>
                  <a:t>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expert that is correct on day 1</a:t>
                </a:r>
              </a:p>
              <a:p>
                <a:endParaRPr lang="en-US" dirty="0"/>
              </a:p>
              <a:p>
                <a:r>
                  <a:rPr lang="en-US" dirty="0"/>
                  <a:t>Bob creates 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an expert that is correct on day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3134" r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318297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Alice runs streaming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expert, even if second best expert makes half as many mistakes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  <a:blipFill>
                <a:blip r:embed="rId2"/>
                <a:stretch>
                  <a:fillRect l="-968" t="-263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49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Suppose there exists an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identifies the best expert. 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 expert that is correct on its own day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/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1,0,1,0,0,1,0,0,0,1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={1,3,6,10}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131;p16">
            <a:extLst>
              <a:ext uri="{FF2B5EF4-FFF2-40B4-BE49-F238E27FC236}">
                <a16:creationId xmlns:a16="http://schemas.microsoft.com/office/drawing/2014/main" id="{3D8ECB03-C3C3-4B59-AB36-2A7D0FAD628B}"/>
              </a:ext>
            </a:extLst>
          </p:cNvPr>
          <p:cNvSpPr txBox="1"/>
          <p:nvPr/>
        </p:nvSpPr>
        <p:spPr>
          <a:xfrm>
            <a:off x="6734251" y="508553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5" name="Google Shape;133;p16">
            <a:extLst>
              <a:ext uri="{FF2B5EF4-FFF2-40B4-BE49-F238E27FC236}">
                <a16:creationId xmlns:a16="http://schemas.microsoft.com/office/drawing/2014/main" id="{FA03A8A5-5049-4072-BD5E-E56118D72EC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2539" y="50951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35;p16">
            <a:extLst>
              <a:ext uri="{FF2B5EF4-FFF2-40B4-BE49-F238E27FC236}">
                <a16:creationId xmlns:a16="http://schemas.microsoft.com/office/drawing/2014/main" id="{9A2ECD76-FC8B-4188-8BC3-C8BA5AE9A32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136;p16">
            <a:extLst>
              <a:ext uri="{FF2B5EF4-FFF2-40B4-BE49-F238E27FC236}">
                <a16:creationId xmlns:a16="http://schemas.microsoft.com/office/drawing/2014/main" id="{3B5BF592-410B-4976-BFFE-6F1C590DA16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82461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44;p16">
            <a:extLst>
              <a:ext uri="{FF2B5EF4-FFF2-40B4-BE49-F238E27FC236}">
                <a16:creationId xmlns:a16="http://schemas.microsoft.com/office/drawing/2014/main" id="{98FBB350-A7B5-4585-BA45-78B284427E6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5224" y="5085532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4877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Alice runs the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  <a:blipFill>
                <a:blip r:embed="rId2"/>
                <a:stretch>
                  <a:fillRect l="-1089" t="-2279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0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8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32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Can achieve regret almost matching randomized weighted majority</a:t>
                </a:r>
              </a:p>
              <a:p>
                <a:endParaRPr lang="en-US" dirty="0"/>
              </a:p>
              <a:p>
                <a:r>
                  <a:rPr lang="en-US" dirty="0"/>
                  <a:t>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  <a:blipFill>
                <a:blip r:embed="rId2"/>
                <a:stretch>
                  <a:fillRect l="-928" t="-81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3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84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The algorithm *beats* the lower bounds, showing that the hardness comes from the best expert making a “lot” of mistakes 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The algorithm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 expert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348" b="-3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32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F050A-680E-E135-E0B0-6790DE128C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Quantifying Performance</a:t>
            </a:r>
          </a:p>
        </p:txBody>
      </p:sp>
      <p:sp>
        <p:nvSpPr>
          <p:cNvPr id="5" name="Google Shape;103;p15">
            <a:extLst>
              <a:ext uri="{FF2B5EF4-FFF2-40B4-BE49-F238E27FC236}">
                <a16:creationId xmlns:a16="http://schemas.microsoft.com/office/drawing/2014/main" id="{5E3BF597-E2B8-A78F-8BB5-659AB3C0E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5700" y="1356875"/>
            <a:ext cx="8520600" cy="10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dk1"/>
                </a:solidFill>
              </a:rPr>
              <a:t>Make no distributional assumptions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 judge our algorithm based on </a:t>
            </a:r>
            <a:r>
              <a:rPr lang="en-US" b="1" dirty="0">
                <a:solidFill>
                  <a:srgbClr val="EF5000"/>
                </a:solidFill>
              </a:rPr>
              <a:t>regret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6" name="Google Shape;105;p15">
            <a:extLst>
              <a:ext uri="{FF2B5EF4-FFF2-40B4-BE49-F238E27FC236}">
                <a16:creationId xmlns:a16="http://schemas.microsoft.com/office/drawing/2014/main" id="{BA07F959-5539-CF2E-271D-C4D1C35E5901}"/>
              </a:ext>
            </a:extLst>
          </p:cNvPr>
          <p:cNvSpPr/>
          <p:nvPr/>
        </p:nvSpPr>
        <p:spPr>
          <a:xfrm>
            <a:off x="2301900" y="3137439"/>
            <a:ext cx="8054400" cy="1976428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(Regret)</a:t>
            </a:r>
            <a:endParaRPr b="1" dirty="0"/>
          </a:p>
          <a:p>
            <a:pPr algn="ctr">
              <a:lnSpc>
                <a:spcPct val="150000"/>
              </a:lnSpc>
            </a:pPr>
            <a:r>
              <a:rPr lang="en-US" dirty="0"/>
              <a:t># of mistakes algorithm makes more than the best expert</a:t>
            </a:r>
            <a:r>
              <a:rPr lang="en" dirty="0"/>
              <a:t> </a:t>
            </a:r>
            <a:endParaRPr dirty="0"/>
          </a:p>
          <a:p>
            <a:pPr algn="ctr">
              <a:lnSpc>
                <a:spcPct val="150000"/>
              </a:lnSpc>
            </a:pPr>
            <a:r>
              <a:rPr lang="en" dirty="0"/>
              <a:t># of days</a:t>
            </a:r>
            <a:endParaRPr dirty="0"/>
          </a:p>
        </p:txBody>
      </p:sp>
      <p:cxnSp>
        <p:nvCxnSpPr>
          <p:cNvPr id="7" name="Google Shape;106;p15">
            <a:extLst>
              <a:ext uri="{FF2B5EF4-FFF2-40B4-BE49-F238E27FC236}">
                <a16:creationId xmlns:a16="http://schemas.microsoft.com/office/drawing/2014/main" id="{B00D583B-8CB6-023E-89E5-C724D7ACAEE9}"/>
              </a:ext>
            </a:extLst>
          </p:cNvPr>
          <p:cNvCxnSpPr>
            <a:cxnSpLocks/>
          </p:cNvCxnSpPr>
          <p:nvPr/>
        </p:nvCxnSpPr>
        <p:spPr>
          <a:xfrm>
            <a:off x="3687500" y="4383526"/>
            <a:ext cx="528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34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64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Distributed detection problem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96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53774"/>
              </p:ext>
            </p:extLst>
          </p:nvPr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56269"/>
              </p:ext>
            </p:extLst>
          </p:nvPr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109704"/>
              </p:ext>
            </p:extLst>
          </p:nvPr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135404"/>
              </p:ext>
            </p:extLst>
          </p:nvPr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051257"/>
              </p:ext>
            </p:extLst>
          </p:nvPr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69122"/>
              </p:ext>
            </p:extLst>
          </p:nvPr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228765"/>
              </p:ext>
            </p:extLst>
          </p:nvPr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5A1B2987-5A30-4ED4-B655-FD1DF661E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90873"/>
              </p:ext>
            </p:extLst>
          </p:nvPr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29998"/>
              </p:ext>
            </p:extLst>
          </p:nvPr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146912"/>
              </p:ext>
            </p:extLst>
          </p:nvPr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812433"/>
              </p:ext>
            </p:extLst>
          </p:nvPr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0763"/>
              </p:ext>
            </p:extLst>
          </p:nvPr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AB77C1F0-3A84-4A9F-B6A8-31607C158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52975"/>
              </p:ext>
            </p:extLst>
          </p:nvPr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54969"/>
              </p:ext>
            </p:extLst>
          </p:nvPr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63414"/>
              </p:ext>
            </p:extLst>
          </p:nvPr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76745"/>
              </p:ext>
            </p:extLst>
          </p:nvPr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8304"/>
              </p:ext>
            </p:extLst>
          </p:nvPr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1DC851D7-EA34-4755-808D-F4E4E9C91E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561025"/>
              </p:ext>
            </p:extLst>
          </p:nvPr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918231"/>
              </p:ext>
            </p:extLst>
          </p:nvPr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01300"/>
              </p:ext>
            </p:extLst>
          </p:nvPr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68468"/>
              </p:ext>
            </p:extLst>
          </p:nvPr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58A0F7E-61FF-4941-9B9D-B56E69F2B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228935"/>
              </p:ext>
            </p:extLst>
          </p:nvPr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691714F8-A23C-43C3-8BF9-26EB19A26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24545"/>
              </p:ext>
            </p:extLst>
          </p:nvPr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0D2666BC-A846-40F7-9807-8D100CE44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08086"/>
              </p:ext>
            </p:extLst>
          </p:nvPr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F25B650-F475-405E-BBA6-7E380D9B4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06833"/>
              </p:ext>
            </p:extLst>
          </p:nvPr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71F54D4-B88B-4263-A4A2-91B53A12F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665291"/>
              </p:ext>
            </p:extLst>
          </p:nvPr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B3C97E04-E73E-4004-AC5F-BA04E938B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21979"/>
              </p:ext>
            </p:extLst>
          </p:nvPr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A9B673AE-62D1-4F47-8F7D-22AEF57F3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53301"/>
              </p:ext>
            </p:extLst>
          </p:nvPr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2A28F98-1ADB-4F90-9332-F01B4642F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16235"/>
              </p:ext>
            </p:extLst>
          </p:nvPr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9BB41633-4EDA-4D35-8874-9B538589E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34317"/>
              </p:ext>
            </p:extLst>
          </p:nvPr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3F5BAB6E-9C5E-45C4-910E-1A55D378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568854"/>
              </p:ext>
            </p:extLst>
          </p:nvPr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CCF0CF38-D8D4-4E62-97B5-E8C109338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905827"/>
              </p:ext>
            </p:extLst>
          </p:nvPr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DBA8BE5E-3C5A-4A8C-8B57-7E9B55592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829750"/>
              </p:ext>
            </p:extLst>
          </p:nvPr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DC313006-F401-4432-B520-663257A6E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79415"/>
              </p:ext>
            </p:extLst>
          </p:nvPr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4925DBEB-7AAD-48E3-868B-39F4DE965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50827"/>
              </p:ext>
            </p:extLst>
          </p:nvPr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45EB821C-817E-46AC-A1C6-CD743A711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07604"/>
              </p:ext>
            </p:extLst>
          </p:nvPr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FDA8604E-EF03-42E7-8D61-32DB9206D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19112"/>
              </p:ext>
            </p:extLst>
          </p:nvPr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98E97CD5-8ECE-45FF-B9A8-F9F69D1C1C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24026"/>
              </p:ext>
            </p:extLst>
          </p:nvPr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79972378-C04D-4B7A-AD20-95048E5A2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714478"/>
              </p:ext>
            </p:extLst>
          </p:nvPr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4C06EA71-5B56-44C3-BEBF-A8F42652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86589"/>
              </p:ext>
            </p:extLst>
          </p:nvPr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CFA5C0FD-C256-4AF9-82C8-6946F7947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4D03863F-E672-FCA0-9B3C-71A758846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28F7386-FE7B-4713-8F87-01CFCBD00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8451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BB7EA858-20ED-AB75-AF2C-39075675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53" name="Picture 1285" descr="Image result for donald duck clipart">
            <a:extLst>
              <a:ext uri="{FF2B5EF4-FFF2-40B4-BE49-F238E27FC236}">
                <a16:creationId xmlns:a16="http://schemas.microsoft.com/office/drawing/2014/main" id="{3C30C99F-552C-CC2F-B3EE-2432A1D7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8490B33-DB39-8BCB-2B3A-963C46A6F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38E681-316F-E168-C465-2BB9A67A3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37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E8ED40C0-E2BB-468F-5E8F-7D90C2DE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10CB4DFA-8769-B21F-EDFC-7F6F4AC6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1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7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5A1B2987-5A30-4ED4-B655-FD1DF661E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AB77C1F0-3A84-4A9F-B6A8-31607C158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1DC851D7-EA34-4755-808D-F4E4E9C91E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58A0F7E-61FF-4941-9B9D-B56E69F2B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691714F8-A23C-43C3-8BF9-26EB19A26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0D2666BC-A846-40F7-9807-8D100CE44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F25B650-F475-405E-BBA6-7E380D9B4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71F54D4-B88B-4263-A4A2-91B53A12F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B3C97E04-E73E-4004-AC5F-BA04E938B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A9B673AE-62D1-4F47-8F7D-22AEF57F3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2A28F98-1ADB-4F90-9332-F01B4642F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9BB41633-4EDA-4D35-8874-9B538589E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3F5BAB6E-9C5E-45C4-910E-1A55D378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CCF0CF38-D8D4-4E62-97B5-E8C109338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DBA8BE5E-3C5A-4A8C-8B57-7E9B55592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DC313006-F401-4432-B520-663257A6E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4925DBEB-7AAD-48E3-868B-39F4DE965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45EB821C-817E-46AC-A1C6-CD743A711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FDA8604E-EF03-42E7-8D61-32DB9206D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98E97CD5-8ECE-45FF-B9A8-F9F69D1C1C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79972378-C04D-4B7A-AD20-95048E5A2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4C06EA71-5B56-44C3-BEBF-A8F42652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800" imgH="510480" progId="Paint.Picture">
                  <p:embed/>
                </p:oleObj>
              </mc:Choice>
              <mc:Fallback>
                <p:oleObj name="Bitmap Image" r:id="rId4" imgW="487800" imgH="510480" progId="Paint.Picture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CFA5C0FD-C256-4AF9-82C8-6946F7947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638CE4C2-3F0B-404A-B280-9A51610DCB0A}"/>
              </a:ext>
            </a:extLst>
          </p:cNvPr>
          <p:cNvSpPr/>
          <p:nvPr/>
        </p:nvSpPr>
        <p:spPr>
          <a:xfrm>
            <a:off x="8482158" y="1554480"/>
            <a:ext cx="693165" cy="5065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C41876-E4FB-644A-69CB-FE5793168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C32224C-AF18-976B-C04D-1A19C5053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13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B8A6220-E6B3-BA45-DB8A-78706A6C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C4E3D474-7701-69E7-9A14-49F6F4E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8184B2A-4E67-79A4-C5AE-E4DB13604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EE77520-1A03-3D3D-3226-24F081C4C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4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F784F42-D700-403A-7056-E2AE1735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85" descr="Image result for donald duck clipart">
            <a:extLst>
              <a:ext uri="{FF2B5EF4-FFF2-40B4-BE49-F238E27FC236}">
                <a16:creationId xmlns:a16="http://schemas.microsoft.com/office/drawing/2014/main" id="{A5E52830-BED5-3BFE-1992-2A2EFAC6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AB048AF0-730B-48F9-99E8-3C9249998CC5}"/>
              </a:ext>
            </a:extLst>
          </p:cNvPr>
          <p:cNvSpPr/>
          <p:nvPr/>
        </p:nvSpPr>
        <p:spPr>
          <a:xfrm>
            <a:off x="405466" y="5258576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10D6C31-82EF-4163-AA99-D2680390AEAD}"/>
              </a:ext>
            </a:extLst>
          </p:cNvPr>
          <p:cNvSpPr/>
          <p:nvPr/>
        </p:nvSpPr>
        <p:spPr>
          <a:xfrm>
            <a:off x="398891" y="2795428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Communication of protocol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 are necessary to distinguish between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sort of need to solve the single coin problem on 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(actually just need the 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23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Formally, all the coins are independent in the NO distribution</a:t>
                </a:r>
              </a:p>
              <a:p>
                <a:endParaRPr lang="en-US" dirty="0"/>
              </a:p>
              <a:p>
                <a:r>
                  <a:rPr lang="en-US" dirty="0"/>
                  <a:t>Can use a direct sum theorem for OR [BJKS04], so reduces to showing high information cost under NO distribution on a single coin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information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even when information is measured under the NO distribution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Uses strong data processing inequality </a:t>
                </a:r>
                <a:r>
                  <a:rPr lang="en-US" dirty="0">
                    <a:solidFill>
                      <a:srgbClr val="00B0F0"/>
                    </a:solidFill>
                  </a:rPr>
                  <a:t>[ZDJW13, GMN14, BGM+16]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  <a:blipFill>
                <a:blip r:embed="rId3"/>
                <a:stretch>
                  <a:fillRect l="-1043" t="-2015" r="-1101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82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must solve the single coin problem on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</a:t>
                </a:r>
              </a:p>
              <a:p>
                <a:r>
                  <a:rPr lang="en-US" dirty="0"/>
                  <a:t> Formally, all the coins are independent in the NO distribution</a:t>
                </a:r>
              </a:p>
              <a:p>
                <a:r>
                  <a:rPr lang="en-US" dirty="0"/>
                  <a:t> Independence implies entropy is additive so the mutual information must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the mutual information in single coin problem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mutual information is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  <p:extLst>
      <p:ext uri="{BB962C8B-B14F-4D97-AF65-F5344CB8AC3E}">
        <p14:creationId xmlns:p14="http://schemas.microsoft.com/office/powerpoint/2010/main" val="2312161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Summary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 to solve the problem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  <a:blipFill>
                <a:blip r:embed="rId3"/>
                <a:stretch>
                  <a:fillRect l="-1043" t="-2025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05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2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r>
                  <a:rPr lang="en-US" dirty="0"/>
                  <a:t> 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  <a:p>
                <a:r>
                  <a:rPr lang="en-US" dirty="0"/>
                  <a:t> 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97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4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5982" y="531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434527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1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  <a:p>
                <a:r>
                  <a:rPr lang="en-US" dirty="0"/>
                  <a:t>However, an algorithm with bad guarantees can still “luckily” have good cost</a:t>
                </a:r>
              </a:p>
              <a:p>
                <a:endParaRPr lang="en-US" dirty="0"/>
              </a:p>
              <a:p>
                <a:r>
                  <a:rPr lang="en-US" dirty="0"/>
                  <a:t>Use masking argument – outcome of each day is masked by an independent fair coin flip on each day (expert advice also flipped)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72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09" y="1413564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9" y="141356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909" y="141356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5409" y="1690688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5371777" y="1707854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3493159" y="1690688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309159" y="2710639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25920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409" y="25401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08059" y="369968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060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348834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08059" y="468873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8998" y="457011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48809" y="5677789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55073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909" y="54554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255731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448356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777" y="547261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935" y="448430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8522" y="457010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372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3;p14">
            <a:extLst>
              <a:ext uri="{FF2B5EF4-FFF2-40B4-BE49-F238E27FC236}">
                <a16:creationId xmlns:a16="http://schemas.microsoft.com/office/drawing/2014/main" id="{34557C56-3A25-47E8-9F97-CDB1A912C2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116" y="1445781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4;p14">
            <a:extLst>
              <a:ext uri="{FF2B5EF4-FFF2-40B4-BE49-F238E27FC236}">
                <a16:creationId xmlns:a16="http://schemas.microsoft.com/office/drawing/2014/main" id="{BAEEDF49-48BA-45ED-9DA5-8E38A3ABE9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266" y="1445782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5;p14">
            <a:extLst>
              <a:ext uri="{FF2B5EF4-FFF2-40B4-BE49-F238E27FC236}">
                <a16:creationId xmlns:a16="http://schemas.microsoft.com/office/drawing/2014/main" id="{625E318B-1B16-4C39-AFB5-2C38E0FCC8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416" y="1445785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69;p14">
            <a:extLst>
              <a:ext uri="{FF2B5EF4-FFF2-40B4-BE49-F238E27FC236}">
                <a16:creationId xmlns:a16="http://schemas.microsoft.com/office/drawing/2014/main" id="{7519436C-95F2-403A-9947-E6A1CB2E6498}"/>
              </a:ext>
            </a:extLst>
          </p:cNvPr>
          <p:cNvSpPr txBox="1"/>
          <p:nvPr/>
        </p:nvSpPr>
        <p:spPr>
          <a:xfrm>
            <a:off x="9061666" y="1722905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pic>
        <p:nvPicPr>
          <p:cNvPr id="50" name="Google Shape;72;p14">
            <a:extLst>
              <a:ext uri="{FF2B5EF4-FFF2-40B4-BE49-F238E27FC236}">
                <a16:creationId xmlns:a16="http://schemas.microsoft.com/office/drawing/2014/main" id="{9B3AEB7F-20CC-44F9-8AB6-B1E68D6DF5C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9437" y="267692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75;p14">
            <a:extLst>
              <a:ext uri="{FF2B5EF4-FFF2-40B4-BE49-F238E27FC236}">
                <a16:creationId xmlns:a16="http://schemas.microsoft.com/office/drawing/2014/main" id="{5173D65C-C40A-483E-A192-7D34110AE0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432" y="25920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3;p14">
            <a:extLst>
              <a:ext uri="{FF2B5EF4-FFF2-40B4-BE49-F238E27FC236}">
                <a16:creationId xmlns:a16="http://schemas.microsoft.com/office/drawing/2014/main" id="{49BE410F-A218-4026-9CB3-75CC295278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465945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4">
            <a:extLst>
              <a:ext uri="{FF2B5EF4-FFF2-40B4-BE49-F238E27FC236}">
                <a16:creationId xmlns:a16="http://schemas.microsoft.com/office/drawing/2014/main" id="{397C3095-E319-4171-A13B-D07244C96B1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557631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1;p14">
            <a:extLst>
              <a:ext uri="{FF2B5EF4-FFF2-40B4-BE49-F238E27FC236}">
                <a16:creationId xmlns:a16="http://schemas.microsoft.com/office/drawing/2014/main" id="{7CEB0488-87CD-4662-BEF7-38A9749BA6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932" y="55073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75;p14">
            <a:extLst>
              <a:ext uri="{FF2B5EF4-FFF2-40B4-BE49-F238E27FC236}">
                <a16:creationId xmlns:a16="http://schemas.microsoft.com/office/drawing/2014/main" id="{66CFEB37-E06C-4CC6-9DD7-B76CCF07A3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958" y="4536178"/>
            <a:ext cx="722400" cy="741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02F9F-31E9-4B73-9F6C-E6C5356A365B}"/>
              </a:ext>
            </a:extLst>
          </p:cNvPr>
          <p:cNvCxnSpPr>
            <a:cxnSpLocks/>
          </p:cNvCxnSpPr>
          <p:nvPr/>
        </p:nvCxnSpPr>
        <p:spPr>
          <a:xfrm>
            <a:off x="5083274" y="2572762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5F7F2D-B4ED-44A9-BBA0-60EF3D59240F}"/>
              </a:ext>
            </a:extLst>
          </p:cNvPr>
          <p:cNvCxnSpPr>
            <a:cxnSpLocks/>
          </p:cNvCxnSpPr>
          <p:nvPr/>
        </p:nvCxnSpPr>
        <p:spPr>
          <a:xfrm>
            <a:off x="6445910" y="2592014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Google Shape;72;p14">
            <a:extLst>
              <a:ext uri="{FF2B5EF4-FFF2-40B4-BE49-F238E27FC236}">
                <a16:creationId xmlns:a16="http://schemas.microsoft.com/office/drawing/2014/main" id="{AFCEE59A-8380-4077-BB43-83FFFA0363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26438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89;p14">
            <a:extLst>
              <a:ext uri="{FF2B5EF4-FFF2-40B4-BE49-F238E27FC236}">
                <a16:creationId xmlns:a16="http://schemas.microsoft.com/office/drawing/2014/main" id="{01E11AE9-AD7A-4984-9AD0-2B576EBD8C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55591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72;p14">
            <a:extLst>
              <a:ext uri="{FF2B5EF4-FFF2-40B4-BE49-F238E27FC236}">
                <a16:creationId xmlns:a16="http://schemas.microsoft.com/office/drawing/2014/main" id="{B427505B-21B9-491A-96D1-36A8D957F65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26273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83;p14">
            <a:extLst>
              <a:ext uri="{FF2B5EF4-FFF2-40B4-BE49-F238E27FC236}">
                <a16:creationId xmlns:a16="http://schemas.microsoft.com/office/drawing/2014/main" id="{618EB34A-E88C-4D87-9B72-AA634E778A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272" y="46054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89;p14">
            <a:extLst>
              <a:ext uri="{FF2B5EF4-FFF2-40B4-BE49-F238E27FC236}">
                <a16:creationId xmlns:a16="http://schemas.microsoft.com/office/drawing/2014/main" id="{D7053777-02C8-4C0C-A20D-8BCE6AB62A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55426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24;p16">
            <a:extLst>
              <a:ext uri="{FF2B5EF4-FFF2-40B4-BE49-F238E27FC236}">
                <a16:creationId xmlns:a16="http://schemas.microsoft.com/office/drawing/2014/main" id="{EA51CB5A-9FAE-4062-A277-B6F01464A7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4075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3B838BC-1E74-4D20-A94E-A63488661ADA}"/>
              </a:ext>
            </a:extLst>
          </p:cNvPr>
          <p:cNvSpPr txBox="1"/>
          <p:nvPr/>
        </p:nvSpPr>
        <p:spPr>
          <a:xfrm>
            <a:off x="10795159" y="3751268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MASK=0</a:t>
            </a:r>
          </a:p>
        </p:txBody>
      </p:sp>
      <p:pic>
        <p:nvPicPr>
          <p:cNvPr id="118" name="Google Shape;77;p14">
            <a:extLst>
              <a:ext uri="{FF2B5EF4-FFF2-40B4-BE49-F238E27FC236}">
                <a16:creationId xmlns:a16="http://schemas.microsoft.com/office/drawing/2014/main" id="{7F6EA591-C4D4-40DB-891E-005C6B6781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125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78;p14">
            <a:extLst>
              <a:ext uri="{FF2B5EF4-FFF2-40B4-BE49-F238E27FC236}">
                <a16:creationId xmlns:a16="http://schemas.microsoft.com/office/drawing/2014/main" id="{DD04B64F-026F-4028-A2B9-869018E120D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5288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79;p14">
            <a:extLst>
              <a:ext uri="{FF2B5EF4-FFF2-40B4-BE49-F238E27FC236}">
                <a16:creationId xmlns:a16="http://schemas.microsoft.com/office/drawing/2014/main" id="{E3DD36EB-44FF-4762-B786-72D410742B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924" y="352686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4;p16">
            <a:extLst>
              <a:ext uri="{FF2B5EF4-FFF2-40B4-BE49-F238E27FC236}">
                <a16:creationId xmlns:a16="http://schemas.microsoft.com/office/drawing/2014/main" id="{73DEE80E-F910-479C-9094-14D6D0A292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9437" y="3543615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9EAAE6B-C714-43CB-8888-2B1B660983F7}"/>
              </a:ext>
            </a:extLst>
          </p:cNvPr>
          <p:cNvSpPr txBox="1"/>
          <p:nvPr/>
        </p:nvSpPr>
        <p:spPr>
          <a:xfrm>
            <a:off x="10795159" y="4708756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6ADDB78-5AF5-4F39-A429-910D2346A63D}"/>
              </a:ext>
            </a:extLst>
          </p:cNvPr>
          <p:cNvSpPr txBox="1"/>
          <p:nvPr/>
        </p:nvSpPr>
        <p:spPr>
          <a:xfrm>
            <a:off x="10814566" y="5613121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55877AA-AC26-43B6-ABC3-C9A90F896239}"/>
              </a:ext>
            </a:extLst>
          </p:cNvPr>
          <p:cNvSpPr txBox="1"/>
          <p:nvPr/>
        </p:nvSpPr>
        <p:spPr>
          <a:xfrm>
            <a:off x="10795159" y="2781275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</p:spTree>
    <p:extLst>
      <p:ext uri="{BB962C8B-B14F-4D97-AF65-F5344CB8AC3E}">
        <p14:creationId xmlns:p14="http://schemas.microsoft.com/office/powerpoint/2010/main" val="990386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if there is no biased coin, no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if there is a biased coin, an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09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online learning with experts algorithm with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will be able to solve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total communication</a:t>
                </a:r>
              </a:p>
              <a:p>
                <a:endParaRPr lang="en-US" dirty="0"/>
              </a:p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9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3498361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We know there is a really accurate expert. What if we iteratively pick “pools” of experts and delete them if they run “poorly”?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91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0" y="58622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47845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8;p16">
            <a:extLst>
              <a:ext uri="{FF2B5EF4-FFF2-40B4-BE49-F238E27FC236}">
                <a16:creationId xmlns:a16="http://schemas.microsoft.com/office/drawing/2014/main" id="{871804F2-B51F-4956-A081-844D50FB039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67;p16">
            <a:extLst>
              <a:ext uri="{FF2B5EF4-FFF2-40B4-BE49-F238E27FC236}">
                <a16:creationId xmlns:a16="http://schemas.microsoft.com/office/drawing/2014/main" id="{035D61F4-8038-46E1-9172-F901E8C2929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586555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415F1C-E20D-4F7A-9494-34739D3C2F3E}"/>
              </a:ext>
            </a:extLst>
          </p:cNvPr>
          <p:cNvSpPr/>
          <p:nvPr/>
        </p:nvSpPr>
        <p:spPr>
          <a:xfrm>
            <a:off x="6739128" y="478456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EFBCF6-06DE-4979-AA36-E1CDF432CD5A}"/>
              </a:ext>
            </a:extLst>
          </p:cNvPr>
          <p:cNvSpPr/>
          <p:nvPr/>
        </p:nvSpPr>
        <p:spPr>
          <a:xfrm>
            <a:off x="6739128" y="577361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FF2326-F7FF-445D-A6D9-B8274A40F986}"/>
              </a:ext>
            </a:extLst>
          </p:cNvPr>
          <p:cNvSpPr/>
          <p:nvPr/>
        </p:nvSpPr>
        <p:spPr>
          <a:xfrm>
            <a:off x="3626408" y="27904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54379-695D-48AE-A6EB-0FCC9994430B}"/>
              </a:ext>
            </a:extLst>
          </p:cNvPr>
          <p:cNvSpPr/>
          <p:nvPr/>
        </p:nvSpPr>
        <p:spPr>
          <a:xfrm>
            <a:off x="4498045" y="3795898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836D15-63BA-4FE2-8D8F-5EFC7FCD62AC}"/>
              </a:ext>
            </a:extLst>
          </p:cNvPr>
          <p:cNvSpPr/>
          <p:nvPr/>
        </p:nvSpPr>
        <p:spPr>
          <a:xfrm>
            <a:off x="274861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BCDE51-DF68-4581-97EE-469F07216C1B}"/>
              </a:ext>
            </a:extLst>
          </p:cNvPr>
          <p:cNvSpPr/>
          <p:nvPr/>
        </p:nvSpPr>
        <p:spPr>
          <a:xfrm>
            <a:off x="4498045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9D1A5D-0F95-455C-B19E-3746B51A614F}"/>
              </a:ext>
            </a:extLst>
          </p:cNvPr>
          <p:cNvSpPr/>
          <p:nvPr/>
        </p:nvSpPr>
        <p:spPr>
          <a:xfrm>
            <a:off x="536602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CEB312-AB78-4EF4-BCA9-9F586CFFFC67}"/>
              </a:ext>
            </a:extLst>
          </p:cNvPr>
          <p:cNvSpPr/>
          <p:nvPr/>
        </p:nvSpPr>
        <p:spPr>
          <a:xfrm>
            <a:off x="3635632" y="569618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1CEE87-B51B-485C-A49B-AAF20459BF45}"/>
              </a:ext>
            </a:extLst>
          </p:cNvPr>
          <p:cNvSpPr/>
          <p:nvPr/>
        </p:nvSpPr>
        <p:spPr>
          <a:xfrm>
            <a:off x="5366020" y="572077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168;p16">
            <a:extLst>
              <a:ext uri="{FF2B5EF4-FFF2-40B4-BE49-F238E27FC236}">
                <a16:creationId xmlns:a16="http://schemas.microsoft.com/office/drawing/2014/main" id="{B40E67C5-2224-4238-A20C-D6BCD555E9F2}"/>
              </a:ext>
            </a:extLst>
          </p:cNvPr>
          <p:cNvSpPr txBox="1"/>
          <p:nvPr/>
        </p:nvSpPr>
        <p:spPr>
          <a:xfrm>
            <a:off x="10104858" y="47685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rgbClr val="EF5000"/>
                </a:solidFill>
              </a:rPr>
              <a:t>Algorithm makes 2 mistakes</a:t>
            </a:r>
            <a:endParaRPr b="1" dirty="0">
              <a:solidFill>
                <a:srgbClr val="EF5000"/>
              </a:solidFill>
            </a:endParaRPr>
          </a:p>
        </p:txBody>
      </p:sp>
      <p:sp>
        <p:nvSpPr>
          <p:cNvPr id="57" name="Google Shape;169;p16">
            <a:extLst>
              <a:ext uri="{FF2B5EF4-FFF2-40B4-BE49-F238E27FC236}">
                <a16:creationId xmlns:a16="http://schemas.microsoft.com/office/drawing/2014/main" id="{DC6F1D74-4820-4EDC-AA6F-97632E797979}"/>
              </a:ext>
            </a:extLst>
          </p:cNvPr>
          <p:cNvSpPr txBox="1"/>
          <p:nvPr/>
        </p:nvSpPr>
        <p:spPr>
          <a:xfrm>
            <a:off x="10104833" y="54878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DC9AB562-599D-2989-6604-CE12FDC40012}"/>
              </a:ext>
            </a:extLst>
          </p:cNvPr>
          <p:cNvSpPr/>
          <p:nvPr/>
        </p:nvSpPr>
        <p:spPr>
          <a:xfrm>
            <a:off x="9754012" y="2903865"/>
            <a:ext cx="2378153" cy="1886995"/>
          </a:xfrm>
          <a:prstGeom prst="irregularSeal1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1/4 Regret</a:t>
            </a:r>
          </a:p>
        </p:txBody>
      </p:sp>
    </p:spTree>
    <p:extLst>
      <p:ext uri="{BB962C8B-B14F-4D97-AF65-F5344CB8AC3E}">
        <p14:creationId xmlns:p14="http://schemas.microsoft.com/office/powerpoint/2010/main" val="34474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6846" y="3338319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057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Problem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B90A8D-1793-4847-B6F9-B3B54C33EE07}"/>
              </a:ext>
            </a:extLst>
          </p:cNvPr>
          <p:cNvSpPr/>
          <p:nvPr/>
        </p:nvSpPr>
        <p:spPr>
          <a:xfrm>
            <a:off x="2050232" y="2312027"/>
            <a:ext cx="1822589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6090F-EED9-4A0C-8E9F-10ADE135831B}"/>
              </a:ext>
            </a:extLst>
          </p:cNvPr>
          <p:cNvSpPr/>
          <p:nvPr/>
        </p:nvSpPr>
        <p:spPr>
          <a:xfrm>
            <a:off x="3878957" y="4210987"/>
            <a:ext cx="1712475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78;p14">
            <a:extLst>
              <a:ext uri="{FF2B5EF4-FFF2-40B4-BE49-F238E27FC236}">
                <a16:creationId xmlns:a16="http://schemas.microsoft.com/office/drawing/2014/main" id="{E94FD1B3-439D-4882-94E6-B1F8B016651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6330" y="344201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0;p14">
            <a:extLst>
              <a:ext uri="{FF2B5EF4-FFF2-40B4-BE49-F238E27FC236}">
                <a16:creationId xmlns:a16="http://schemas.microsoft.com/office/drawing/2014/main" id="{E2E1D0CC-DAD1-40B0-A166-694DB8FC9B5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6846" y="442628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0;p14">
            <a:extLst>
              <a:ext uri="{FF2B5EF4-FFF2-40B4-BE49-F238E27FC236}">
                <a16:creationId xmlns:a16="http://schemas.microsoft.com/office/drawing/2014/main" id="{EB94F28B-C221-4E5B-814B-4D4D9F5842F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2019" y="5450839"/>
            <a:ext cx="621325" cy="637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4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experts (“rounds”) and output the majority vote of the pool while deleting any incorrect expert, each pool will have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errors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If best expert makes no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19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24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best expert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but this is too large!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96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Fix-Its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#1</a:t>
                </a:r>
                <a:r>
                  <a:rPr lang="en-US" dirty="0"/>
                  <a:t>: Randomly sample pools of experts instead of iteratively picking pools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#1</a:t>
                </a:r>
                <a:r>
                  <a:rPr lang="en-US" dirty="0"/>
                  <a:t>: Cannot guarantee that the best expert will be retained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#2</a:t>
                </a:r>
                <a:r>
                  <a:rPr lang="en-US" dirty="0"/>
                  <a:t>: Delete experts that have erred with fraction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#2</a:t>
                </a:r>
                <a:r>
                  <a:rPr lang="en-US" dirty="0"/>
                  <a:t>: “Build-up” of errors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9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Really Bad Case Study</a:t>
            </a:r>
          </a:p>
        </p:txBody>
      </p:sp>
      <p:pic>
        <p:nvPicPr>
          <p:cNvPr id="5" name="Picture 4" descr="greencheck.jpg">
            <a:extLst>
              <a:ext uri="{FF2B5EF4-FFF2-40B4-BE49-F238E27FC236}">
                <a16:creationId xmlns:a16="http://schemas.microsoft.com/office/drawing/2014/main" id="{0658A342-2B85-4804-BB0C-72B204DB80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1447229"/>
            <a:ext cx="436910" cy="433387"/>
          </a:xfrm>
          <a:prstGeom prst="rect">
            <a:avLst/>
          </a:prstGeom>
        </p:spPr>
      </p:pic>
      <p:pic>
        <p:nvPicPr>
          <p:cNvPr id="6" name="Picture 5" descr="redX.jpg">
            <a:extLst>
              <a:ext uri="{FF2B5EF4-FFF2-40B4-BE49-F238E27FC236}">
                <a16:creationId xmlns:a16="http://schemas.microsoft.com/office/drawing/2014/main" id="{4055D90F-A524-46F7-B429-26AE714858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1390257"/>
            <a:ext cx="399288" cy="525379"/>
          </a:xfrm>
          <a:prstGeom prst="rect">
            <a:avLst/>
          </a:prstGeom>
        </p:spPr>
      </p:pic>
      <p:pic>
        <p:nvPicPr>
          <p:cNvPr id="9" name="Picture 8" descr="greencheck.jpg">
            <a:extLst>
              <a:ext uri="{FF2B5EF4-FFF2-40B4-BE49-F238E27FC236}">
                <a16:creationId xmlns:a16="http://schemas.microsoft.com/office/drawing/2014/main" id="{F5E9CF30-B0F7-4CF6-811E-5099BC7A6C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120837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9B2A877A-A428-432B-9C3A-301509100B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794445"/>
            <a:ext cx="436910" cy="433387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0C303617-ACBF-4FFC-92EC-53E976A0C8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3468053"/>
            <a:ext cx="436910" cy="433387"/>
          </a:xfrm>
          <a:prstGeom prst="rect">
            <a:avLst/>
          </a:prstGeom>
        </p:spPr>
      </p:pic>
      <p:pic>
        <p:nvPicPr>
          <p:cNvPr id="14" name="Picture 13" descr="greencheck.jpg">
            <a:extLst>
              <a:ext uri="{FF2B5EF4-FFF2-40B4-BE49-F238E27FC236}">
                <a16:creationId xmlns:a16="http://schemas.microsoft.com/office/drawing/2014/main" id="{AB710F68-77E4-4E61-BAB5-8F890ADF54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141661"/>
            <a:ext cx="436910" cy="433387"/>
          </a:xfrm>
          <a:prstGeom prst="rect">
            <a:avLst/>
          </a:prstGeom>
        </p:spPr>
      </p:pic>
      <p:pic>
        <p:nvPicPr>
          <p:cNvPr id="15" name="Picture 14" descr="greencheck.jpg">
            <a:extLst>
              <a:ext uri="{FF2B5EF4-FFF2-40B4-BE49-F238E27FC236}">
                <a16:creationId xmlns:a16="http://schemas.microsoft.com/office/drawing/2014/main" id="{12958E39-BA59-44A2-9190-F7C9819766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815269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FE792A41-6132-4B77-A9DA-5777E57123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5488877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6F12DE0A-3DD3-40DE-AD01-976179650B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6162485"/>
            <a:ext cx="436910" cy="433387"/>
          </a:xfrm>
          <a:prstGeom prst="rect">
            <a:avLst/>
          </a:prstGeom>
        </p:spPr>
      </p:pic>
      <p:pic>
        <p:nvPicPr>
          <p:cNvPr id="18" name="Picture 17" descr="redX.jpg">
            <a:extLst>
              <a:ext uri="{FF2B5EF4-FFF2-40B4-BE49-F238E27FC236}">
                <a16:creationId xmlns:a16="http://schemas.microsoft.com/office/drawing/2014/main" id="{BE5217F9-54E2-4AE4-A670-DDA7DA4286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063865"/>
            <a:ext cx="399288" cy="525379"/>
          </a:xfrm>
          <a:prstGeom prst="rect">
            <a:avLst/>
          </a:prstGeom>
        </p:spPr>
      </p:pic>
      <p:pic>
        <p:nvPicPr>
          <p:cNvPr id="19" name="Picture 18" descr="redX.jpg">
            <a:extLst>
              <a:ext uri="{FF2B5EF4-FFF2-40B4-BE49-F238E27FC236}">
                <a16:creationId xmlns:a16="http://schemas.microsoft.com/office/drawing/2014/main" id="{D16F5AC9-D0F0-435F-B6AF-2A2BB5AC4A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717651"/>
            <a:ext cx="399288" cy="525379"/>
          </a:xfrm>
          <a:prstGeom prst="rect">
            <a:avLst/>
          </a:prstGeom>
        </p:spPr>
      </p:pic>
      <p:pic>
        <p:nvPicPr>
          <p:cNvPr id="20" name="Picture 19" descr="redX.jpg">
            <a:extLst>
              <a:ext uri="{FF2B5EF4-FFF2-40B4-BE49-F238E27FC236}">
                <a16:creationId xmlns:a16="http://schemas.microsoft.com/office/drawing/2014/main" id="{467CBEBE-DC12-45E1-A3FF-A240BA7ADB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3391259"/>
            <a:ext cx="399288" cy="525379"/>
          </a:xfrm>
          <a:prstGeom prst="rect">
            <a:avLst/>
          </a:prstGeom>
        </p:spPr>
      </p:pic>
      <p:pic>
        <p:nvPicPr>
          <p:cNvPr id="21" name="Picture 20" descr="greencheck.jpg">
            <a:extLst>
              <a:ext uri="{FF2B5EF4-FFF2-40B4-BE49-F238E27FC236}">
                <a16:creationId xmlns:a16="http://schemas.microsoft.com/office/drawing/2014/main" id="{D467E527-C3D8-4938-B66A-94C4C94B43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130686"/>
            <a:ext cx="436910" cy="433387"/>
          </a:xfrm>
          <a:prstGeom prst="rect">
            <a:avLst/>
          </a:prstGeom>
        </p:spPr>
      </p:pic>
      <p:pic>
        <p:nvPicPr>
          <p:cNvPr id="22" name="Picture 21" descr="greencheck.jpg">
            <a:extLst>
              <a:ext uri="{FF2B5EF4-FFF2-40B4-BE49-F238E27FC236}">
                <a16:creationId xmlns:a16="http://schemas.microsoft.com/office/drawing/2014/main" id="{6438CA6B-CEAA-49E0-B8C0-FA945B7298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804294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A419196C-414A-4485-93FD-05304DE0AC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5477902"/>
            <a:ext cx="436910" cy="433387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08882E5F-B7FF-42DF-A175-A14634FA1E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6151510"/>
            <a:ext cx="436910" cy="433387"/>
          </a:xfrm>
          <a:prstGeom prst="rect">
            <a:avLst/>
          </a:prstGeom>
        </p:spPr>
      </p:pic>
      <p:pic>
        <p:nvPicPr>
          <p:cNvPr id="25" name="Picture 24" descr="redX.jpg">
            <a:extLst>
              <a:ext uri="{FF2B5EF4-FFF2-40B4-BE49-F238E27FC236}">
                <a16:creationId xmlns:a16="http://schemas.microsoft.com/office/drawing/2014/main" id="{86B9E495-4409-41BB-B0F4-29A438E94D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1401232"/>
            <a:ext cx="399288" cy="525379"/>
          </a:xfrm>
          <a:prstGeom prst="rect">
            <a:avLst/>
          </a:prstGeom>
        </p:spPr>
      </p:pic>
      <p:pic>
        <p:nvPicPr>
          <p:cNvPr id="26" name="Picture 25" descr="redX.jpg">
            <a:extLst>
              <a:ext uri="{FF2B5EF4-FFF2-40B4-BE49-F238E27FC236}">
                <a16:creationId xmlns:a16="http://schemas.microsoft.com/office/drawing/2014/main" id="{193DBA77-2837-4508-8C64-8B8E1C8F3A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074840"/>
            <a:ext cx="399288" cy="525379"/>
          </a:xfrm>
          <a:prstGeom prst="rect">
            <a:avLst/>
          </a:prstGeom>
        </p:spPr>
      </p:pic>
      <p:pic>
        <p:nvPicPr>
          <p:cNvPr id="27" name="Picture 26" descr="redX.jpg">
            <a:extLst>
              <a:ext uri="{FF2B5EF4-FFF2-40B4-BE49-F238E27FC236}">
                <a16:creationId xmlns:a16="http://schemas.microsoft.com/office/drawing/2014/main" id="{B07651DB-8260-4745-BC71-AE59AF45FD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728626"/>
            <a:ext cx="399288" cy="525379"/>
          </a:xfrm>
          <a:prstGeom prst="rect">
            <a:avLst/>
          </a:prstGeom>
        </p:spPr>
      </p:pic>
      <p:pic>
        <p:nvPicPr>
          <p:cNvPr id="28" name="Picture 27" descr="redX.jpg">
            <a:extLst>
              <a:ext uri="{FF2B5EF4-FFF2-40B4-BE49-F238E27FC236}">
                <a16:creationId xmlns:a16="http://schemas.microsoft.com/office/drawing/2014/main" id="{6C0570AA-E549-43F4-98C0-3043907331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3402234"/>
            <a:ext cx="399288" cy="525379"/>
          </a:xfrm>
          <a:prstGeom prst="rect">
            <a:avLst/>
          </a:prstGeom>
        </p:spPr>
      </p:pic>
      <p:pic>
        <p:nvPicPr>
          <p:cNvPr id="29" name="Picture 28" descr="greencheck.jpg">
            <a:extLst>
              <a:ext uri="{FF2B5EF4-FFF2-40B4-BE49-F238E27FC236}">
                <a16:creationId xmlns:a16="http://schemas.microsoft.com/office/drawing/2014/main" id="{0F5C93A7-1AA0-4737-9648-2D5FA2C20A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141661"/>
            <a:ext cx="436910" cy="433387"/>
          </a:xfrm>
          <a:prstGeom prst="rect">
            <a:avLst/>
          </a:prstGeom>
        </p:spPr>
      </p:pic>
      <p:pic>
        <p:nvPicPr>
          <p:cNvPr id="30" name="Picture 29" descr="greencheck.jpg">
            <a:extLst>
              <a:ext uri="{FF2B5EF4-FFF2-40B4-BE49-F238E27FC236}">
                <a16:creationId xmlns:a16="http://schemas.microsoft.com/office/drawing/2014/main" id="{F7C8732F-E88D-4420-B291-5363AEB2A4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815269"/>
            <a:ext cx="436910" cy="433387"/>
          </a:xfrm>
          <a:prstGeom prst="rect">
            <a:avLst/>
          </a:prstGeom>
        </p:spPr>
      </p:pic>
      <p:pic>
        <p:nvPicPr>
          <p:cNvPr id="31" name="Picture 30" descr="greencheck.jpg">
            <a:extLst>
              <a:ext uri="{FF2B5EF4-FFF2-40B4-BE49-F238E27FC236}">
                <a16:creationId xmlns:a16="http://schemas.microsoft.com/office/drawing/2014/main" id="{761E2D0B-3729-4572-A042-616BAFF7F4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5488877"/>
            <a:ext cx="436910" cy="433387"/>
          </a:xfrm>
          <a:prstGeom prst="rect">
            <a:avLst/>
          </a:prstGeom>
        </p:spPr>
      </p:pic>
      <p:pic>
        <p:nvPicPr>
          <p:cNvPr id="32" name="Picture 31" descr="greencheck.jpg">
            <a:extLst>
              <a:ext uri="{FF2B5EF4-FFF2-40B4-BE49-F238E27FC236}">
                <a16:creationId xmlns:a16="http://schemas.microsoft.com/office/drawing/2014/main" id="{85B7EF07-654B-4D8E-BC90-A654BF198D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6162485"/>
            <a:ext cx="436910" cy="433387"/>
          </a:xfrm>
          <a:prstGeom prst="rect">
            <a:avLst/>
          </a:prstGeom>
        </p:spPr>
      </p:pic>
      <p:pic>
        <p:nvPicPr>
          <p:cNvPr id="33" name="Picture 32" descr="greencheck.jpg">
            <a:extLst>
              <a:ext uri="{FF2B5EF4-FFF2-40B4-BE49-F238E27FC236}">
                <a16:creationId xmlns:a16="http://schemas.microsoft.com/office/drawing/2014/main" id="{D141B0AC-4977-4276-8D3C-C2EC392814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1447229"/>
            <a:ext cx="436910" cy="433387"/>
          </a:xfrm>
          <a:prstGeom prst="rect">
            <a:avLst/>
          </a:prstGeom>
        </p:spPr>
      </p:pic>
      <p:pic>
        <p:nvPicPr>
          <p:cNvPr id="34" name="Picture 33" descr="greencheck.jpg">
            <a:extLst>
              <a:ext uri="{FF2B5EF4-FFF2-40B4-BE49-F238E27FC236}">
                <a16:creationId xmlns:a16="http://schemas.microsoft.com/office/drawing/2014/main" id="{66402A00-08B4-46D1-8B15-EF90B4625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120837"/>
            <a:ext cx="436910" cy="433387"/>
          </a:xfrm>
          <a:prstGeom prst="rect">
            <a:avLst/>
          </a:prstGeom>
        </p:spPr>
      </p:pic>
      <p:pic>
        <p:nvPicPr>
          <p:cNvPr id="35" name="Picture 34" descr="greencheck.jpg">
            <a:extLst>
              <a:ext uri="{FF2B5EF4-FFF2-40B4-BE49-F238E27FC236}">
                <a16:creationId xmlns:a16="http://schemas.microsoft.com/office/drawing/2014/main" id="{6F38437F-768D-4471-9FE7-1C8EDDD0C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794445"/>
            <a:ext cx="436910" cy="433387"/>
          </a:xfrm>
          <a:prstGeom prst="rect">
            <a:avLst/>
          </a:prstGeom>
        </p:spPr>
      </p:pic>
      <p:pic>
        <p:nvPicPr>
          <p:cNvPr id="36" name="Picture 35" descr="greencheck.jpg">
            <a:extLst>
              <a:ext uri="{FF2B5EF4-FFF2-40B4-BE49-F238E27FC236}">
                <a16:creationId xmlns:a16="http://schemas.microsoft.com/office/drawing/2014/main" id="{32C96CA8-AA66-41B4-98D0-2D80265367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3468053"/>
            <a:ext cx="436910" cy="433387"/>
          </a:xfrm>
          <a:prstGeom prst="rect">
            <a:avLst/>
          </a:prstGeom>
        </p:spPr>
      </p:pic>
      <p:pic>
        <p:nvPicPr>
          <p:cNvPr id="37" name="Picture 36" descr="greencheck.jpg">
            <a:extLst>
              <a:ext uri="{FF2B5EF4-FFF2-40B4-BE49-F238E27FC236}">
                <a16:creationId xmlns:a16="http://schemas.microsoft.com/office/drawing/2014/main" id="{A01B1507-D429-4881-B7F2-A139937B9F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141661"/>
            <a:ext cx="436910" cy="433387"/>
          </a:xfrm>
          <a:prstGeom prst="rect">
            <a:avLst/>
          </a:prstGeom>
        </p:spPr>
      </p:pic>
      <p:pic>
        <p:nvPicPr>
          <p:cNvPr id="38" name="Picture 37" descr="greencheck.jpg">
            <a:extLst>
              <a:ext uri="{FF2B5EF4-FFF2-40B4-BE49-F238E27FC236}">
                <a16:creationId xmlns:a16="http://schemas.microsoft.com/office/drawing/2014/main" id="{57D1605F-148B-4B72-893B-EEB8F72DD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815269"/>
            <a:ext cx="436910" cy="433387"/>
          </a:xfrm>
          <a:prstGeom prst="rect">
            <a:avLst/>
          </a:prstGeom>
        </p:spPr>
      </p:pic>
      <p:pic>
        <p:nvPicPr>
          <p:cNvPr id="39" name="Picture 38" descr="greencheck.jpg">
            <a:extLst>
              <a:ext uri="{FF2B5EF4-FFF2-40B4-BE49-F238E27FC236}">
                <a16:creationId xmlns:a16="http://schemas.microsoft.com/office/drawing/2014/main" id="{0DC0E9AB-F303-42AA-9F5B-DF0AAD9DC8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5488877"/>
            <a:ext cx="436910" cy="433387"/>
          </a:xfrm>
          <a:prstGeom prst="rect">
            <a:avLst/>
          </a:prstGeom>
        </p:spPr>
      </p:pic>
      <p:pic>
        <p:nvPicPr>
          <p:cNvPr id="40" name="Picture 39" descr="greencheck.jpg">
            <a:extLst>
              <a:ext uri="{FF2B5EF4-FFF2-40B4-BE49-F238E27FC236}">
                <a16:creationId xmlns:a16="http://schemas.microsoft.com/office/drawing/2014/main" id="{4D7572B9-7BCA-4BF8-9983-5DF9711997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6162485"/>
            <a:ext cx="436910" cy="433387"/>
          </a:xfrm>
          <a:prstGeom prst="rect">
            <a:avLst/>
          </a:prstGeom>
        </p:spPr>
      </p:pic>
      <p:pic>
        <p:nvPicPr>
          <p:cNvPr id="97" name="Picture 96" descr="redX.jpg">
            <a:extLst>
              <a:ext uri="{FF2B5EF4-FFF2-40B4-BE49-F238E27FC236}">
                <a16:creationId xmlns:a16="http://schemas.microsoft.com/office/drawing/2014/main" id="{033540F4-450A-4464-843A-FE92A682A8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028698"/>
            <a:ext cx="399288" cy="525379"/>
          </a:xfrm>
          <a:prstGeom prst="rect">
            <a:avLst/>
          </a:prstGeom>
        </p:spPr>
      </p:pic>
      <p:pic>
        <p:nvPicPr>
          <p:cNvPr id="98" name="Picture 97" descr="redX.jpg">
            <a:extLst>
              <a:ext uri="{FF2B5EF4-FFF2-40B4-BE49-F238E27FC236}">
                <a16:creationId xmlns:a16="http://schemas.microsoft.com/office/drawing/2014/main" id="{C49C9364-83EB-4963-A1CA-CD456C04F3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702306"/>
            <a:ext cx="399288" cy="525379"/>
          </a:xfrm>
          <a:prstGeom prst="rect">
            <a:avLst/>
          </a:prstGeom>
        </p:spPr>
      </p:pic>
      <p:pic>
        <p:nvPicPr>
          <p:cNvPr id="99" name="Picture 98" descr="redX.jpg">
            <a:extLst>
              <a:ext uri="{FF2B5EF4-FFF2-40B4-BE49-F238E27FC236}">
                <a16:creationId xmlns:a16="http://schemas.microsoft.com/office/drawing/2014/main" id="{28ABE7E6-14CA-41B9-910D-4F9202A02C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039673"/>
            <a:ext cx="399288" cy="525379"/>
          </a:xfrm>
          <a:prstGeom prst="rect">
            <a:avLst/>
          </a:prstGeom>
        </p:spPr>
      </p:pic>
      <p:pic>
        <p:nvPicPr>
          <p:cNvPr id="100" name="Picture 99" descr="redX.jpg">
            <a:extLst>
              <a:ext uri="{FF2B5EF4-FFF2-40B4-BE49-F238E27FC236}">
                <a16:creationId xmlns:a16="http://schemas.microsoft.com/office/drawing/2014/main" id="{D564A719-B822-45D7-A69E-9ED84D43DD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713281"/>
            <a:ext cx="399288" cy="525379"/>
          </a:xfrm>
          <a:prstGeom prst="rect">
            <a:avLst/>
          </a:prstGeom>
        </p:spPr>
      </p:pic>
      <p:pic>
        <p:nvPicPr>
          <p:cNvPr id="101" name="Picture 100" descr="redX.jpg">
            <a:extLst>
              <a:ext uri="{FF2B5EF4-FFF2-40B4-BE49-F238E27FC236}">
                <a16:creationId xmlns:a16="http://schemas.microsoft.com/office/drawing/2014/main" id="{B8981785-8D52-4AB6-8F93-E2E7BED4C6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018702"/>
            <a:ext cx="399288" cy="525379"/>
          </a:xfrm>
          <a:prstGeom prst="rect">
            <a:avLst/>
          </a:prstGeom>
        </p:spPr>
      </p:pic>
      <p:pic>
        <p:nvPicPr>
          <p:cNvPr id="102" name="Picture 101" descr="redX.jpg">
            <a:extLst>
              <a:ext uri="{FF2B5EF4-FFF2-40B4-BE49-F238E27FC236}">
                <a16:creationId xmlns:a16="http://schemas.microsoft.com/office/drawing/2014/main" id="{620DED9D-F62D-464E-B4ED-A8A33199EF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692310"/>
            <a:ext cx="399288" cy="525379"/>
          </a:xfrm>
          <a:prstGeom prst="rect">
            <a:avLst/>
          </a:prstGeom>
        </p:spPr>
      </p:pic>
      <p:pic>
        <p:nvPicPr>
          <p:cNvPr id="103" name="Picture 102" descr="redX.jpg">
            <a:extLst>
              <a:ext uri="{FF2B5EF4-FFF2-40B4-BE49-F238E27FC236}">
                <a16:creationId xmlns:a16="http://schemas.microsoft.com/office/drawing/2014/main" id="{E62F3229-47D7-4E5D-908D-468A8FE72A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029677"/>
            <a:ext cx="399288" cy="525379"/>
          </a:xfrm>
          <a:prstGeom prst="rect">
            <a:avLst/>
          </a:prstGeom>
        </p:spPr>
      </p:pic>
      <p:pic>
        <p:nvPicPr>
          <p:cNvPr id="104" name="Picture 103" descr="redX.jpg">
            <a:extLst>
              <a:ext uri="{FF2B5EF4-FFF2-40B4-BE49-F238E27FC236}">
                <a16:creationId xmlns:a16="http://schemas.microsoft.com/office/drawing/2014/main" id="{FCAAFEE2-15D7-4E14-961B-FDD2F25A1B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703285"/>
            <a:ext cx="399288" cy="525379"/>
          </a:xfrm>
          <a:prstGeom prst="rect">
            <a:avLst/>
          </a:prstGeom>
        </p:spPr>
      </p:pic>
      <p:pic>
        <p:nvPicPr>
          <p:cNvPr id="105" name="Picture 104" descr="greencheck.jpg">
            <a:extLst>
              <a:ext uri="{FF2B5EF4-FFF2-40B4-BE49-F238E27FC236}">
                <a16:creationId xmlns:a16="http://schemas.microsoft.com/office/drawing/2014/main" id="{C5F248F7-C631-4032-AA44-1F86BC4158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5488877"/>
            <a:ext cx="436910" cy="433387"/>
          </a:xfrm>
          <a:prstGeom prst="rect">
            <a:avLst/>
          </a:prstGeom>
        </p:spPr>
      </p:pic>
      <p:pic>
        <p:nvPicPr>
          <p:cNvPr id="106" name="Picture 105" descr="greencheck.jpg">
            <a:extLst>
              <a:ext uri="{FF2B5EF4-FFF2-40B4-BE49-F238E27FC236}">
                <a16:creationId xmlns:a16="http://schemas.microsoft.com/office/drawing/2014/main" id="{9B4334D3-F571-4615-9CDF-0F3B5A7D14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6162485"/>
            <a:ext cx="436910" cy="433387"/>
          </a:xfrm>
          <a:prstGeom prst="rect">
            <a:avLst/>
          </a:prstGeom>
        </p:spPr>
      </p:pic>
      <p:pic>
        <p:nvPicPr>
          <p:cNvPr id="107" name="Picture 106" descr="greencheck.jpg">
            <a:extLst>
              <a:ext uri="{FF2B5EF4-FFF2-40B4-BE49-F238E27FC236}">
                <a16:creationId xmlns:a16="http://schemas.microsoft.com/office/drawing/2014/main" id="{12F9EEAA-C019-43EA-875B-334605A25A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5477902"/>
            <a:ext cx="436910" cy="433387"/>
          </a:xfrm>
          <a:prstGeom prst="rect">
            <a:avLst/>
          </a:prstGeom>
        </p:spPr>
      </p:pic>
      <p:pic>
        <p:nvPicPr>
          <p:cNvPr id="108" name="Picture 107" descr="greencheck.jpg">
            <a:extLst>
              <a:ext uri="{FF2B5EF4-FFF2-40B4-BE49-F238E27FC236}">
                <a16:creationId xmlns:a16="http://schemas.microsoft.com/office/drawing/2014/main" id="{D5BD9CCC-CDB2-458B-9643-3A7253F9DF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6151510"/>
            <a:ext cx="436910" cy="433387"/>
          </a:xfrm>
          <a:prstGeom prst="rect">
            <a:avLst/>
          </a:prstGeom>
        </p:spPr>
      </p:pic>
      <p:pic>
        <p:nvPicPr>
          <p:cNvPr id="109" name="Picture 108" descr="greencheck.jpg">
            <a:extLst>
              <a:ext uri="{FF2B5EF4-FFF2-40B4-BE49-F238E27FC236}">
                <a16:creationId xmlns:a16="http://schemas.microsoft.com/office/drawing/2014/main" id="{6BD68035-1B4C-4BA4-B1DD-13CF753256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5488877"/>
            <a:ext cx="436910" cy="433387"/>
          </a:xfrm>
          <a:prstGeom prst="rect">
            <a:avLst/>
          </a:prstGeom>
        </p:spPr>
      </p:pic>
      <p:pic>
        <p:nvPicPr>
          <p:cNvPr id="110" name="Picture 109" descr="greencheck.jpg">
            <a:extLst>
              <a:ext uri="{FF2B5EF4-FFF2-40B4-BE49-F238E27FC236}">
                <a16:creationId xmlns:a16="http://schemas.microsoft.com/office/drawing/2014/main" id="{ED09C0DD-C666-433A-B990-5709920040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6162485"/>
            <a:ext cx="436910" cy="433387"/>
          </a:xfrm>
          <a:prstGeom prst="rect">
            <a:avLst/>
          </a:prstGeom>
        </p:spPr>
      </p:pic>
      <p:pic>
        <p:nvPicPr>
          <p:cNvPr id="111" name="Picture 110" descr="greencheck.jpg">
            <a:extLst>
              <a:ext uri="{FF2B5EF4-FFF2-40B4-BE49-F238E27FC236}">
                <a16:creationId xmlns:a16="http://schemas.microsoft.com/office/drawing/2014/main" id="{15171AF3-F5F0-4D8F-A8EC-F228B0CB1C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5488877"/>
            <a:ext cx="436910" cy="433387"/>
          </a:xfrm>
          <a:prstGeom prst="rect">
            <a:avLst/>
          </a:prstGeom>
        </p:spPr>
      </p:pic>
      <p:pic>
        <p:nvPicPr>
          <p:cNvPr id="112" name="Picture 111" descr="greencheck.jpg">
            <a:extLst>
              <a:ext uri="{FF2B5EF4-FFF2-40B4-BE49-F238E27FC236}">
                <a16:creationId xmlns:a16="http://schemas.microsoft.com/office/drawing/2014/main" id="{D090F8B1-4EA6-4424-B3DE-5BF7C6A248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6162485"/>
            <a:ext cx="436910" cy="433387"/>
          </a:xfrm>
          <a:prstGeom prst="rect">
            <a:avLst/>
          </a:prstGeom>
        </p:spPr>
      </p:pic>
      <p:pic>
        <p:nvPicPr>
          <p:cNvPr id="113" name="Picture 112" descr="redX.jpg">
            <a:extLst>
              <a:ext uri="{FF2B5EF4-FFF2-40B4-BE49-F238E27FC236}">
                <a16:creationId xmlns:a16="http://schemas.microsoft.com/office/drawing/2014/main" id="{B44099D3-6DEE-494B-8BA2-A519FE3783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5395906"/>
            <a:ext cx="399288" cy="525379"/>
          </a:xfrm>
          <a:prstGeom prst="rect">
            <a:avLst/>
          </a:prstGeom>
        </p:spPr>
      </p:pic>
      <p:pic>
        <p:nvPicPr>
          <p:cNvPr id="114" name="Picture 113" descr="redX.jpg">
            <a:extLst>
              <a:ext uri="{FF2B5EF4-FFF2-40B4-BE49-F238E27FC236}">
                <a16:creationId xmlns:a16="http://schemas.microsoft.com/office/drawing/2014/main" id="{BA5A2CDC-4C95-436C-AD27-049D06543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6069514"/>
            <a:ext cx="399288" cy="525379"/>
          </a:xfrm>
          <a:prstGeom prst="rect">
            <a:avLst/>
          </a:prstGeom>
        </p:spPr>
      </p:pic>
      <p:pic>
        <p:nvPicPr>
          <p:cNvPr id="115" name="Picture 114" descr="redX.jpg">
            <a:extLst>
              <a:ext uri="{FF2B5EF4-FFF2-40B4-BE49-F238E27FC236}">
                <a16:creationId xmlns:a16="http://schemas.microsoft.com/office/drawing/2014/main" id="{2B6B04C3-F3DC-45FD-8D01-8A5CB38685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5406881"/>
            <a:ext cx="399288" cy="525379"/>
          </a:xfrm>
          <a:prstGeom prst="rect">
            <a:avLst/>
          </a:prstGeom>
        </p:spPr>
      </p:pic>
      <p:pic>
        <p:nvPicPr>
          <p:cNvPr id="116" name="Picture 115" descr="redX.jpg">
            <a:extLst>
              <a:ext uri="{FF2B5EF4-FFF2-40B4-BE49-F238E27FC236}">
                <a16:creationId xmlns:a16="http://schemas.microsoft.com/office/drawing/2014/main" id="{71DE8EF2-83C8-4A61-A06C-B4C89B6C46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6080489"/>
            <a:ext cx="399288" cy="525379"/>
          </a:xfrm>
          <a:prstGeom prst="rect">
            <a:avLst/>
          </a:prstGeom>
        </p:spPr>
      </p:pic>
      <p:pic>
        <p:nvPicPr>
          <p:cNvPr id="117" name="Picture 116" descr="redX.jpg">
            <a:extLst>
              <a:ext uri="{FF2B5EF4-FFF2-40B4-BE49-F238E27FC236}">
                <a16:creationId xmlns:a16="http://schemas.microsoft.com/office/drawing/2014/main" id="{0D91BE34-7818-466B-80C3-DD81B7806C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5385910"/>
            <a:ext cx="399288" cy="525379"/>
          </a:xfrm>
          <a:prstGeom prst="rect">
            <a:avLst/>
          </a:prstGeom>
        </p:spPr>
      </p:pic>
      <p:pic>
        <p:nvPicPr>
          <p:cNvPr id="118" name="Picture 117" descr="redX.jpg">
            <a:extLst>
              <a:ext uri="{FF2B5EF4-FFF2-40B4-BE49-F238E27FC236}">
                <a16:creationId xmlns:a16="http://schemas.microsoft.com/office/drawing/2014/main" id="{A0BEC4DB-A945-4981-AF79-3369A64F68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6059518"/>
            <a:ext cx="399288" cy="525379"/>
          </a:xfrm>
          <a:prstGeom prst="rect">
            <a:avLst/>
          </a:prstGeom>
        </p:spPr>
      </p:pic>
      <p:pic>
        <p:nvPicPr>
          <p:cNvPr id="119" name="Picture 118" descr="redX.jpg">
            <a:extLst>
              <a:ext uri="{FF2B5EF4-FFF2-40B4-BE49-F238E27FC236}">
                <a16:creationId xmlns:a16="http://schemas.microsoft.com/office/drawing/2014/main" id="{44D1CE9E-5C37-461B-BF27-B827E6057C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5396885"/>
            <a:ext cx="399288" cy="525379"/>
          </a:xfrm>
          <a:prstGeom prst="rect">
            <a:avLst/>
          </a:prstGeom>
        </p:spPr>
      </p:pic>
      <p:pic>
        <p:nvPicPr>
          <p:cNvPr id="120" name="Picture 119" descr="redX.jpg">
            <a:extLst>
              <a:ext uri="{FF2B5EF4-FFF2-40B4-BE49-F238E27FC236}">
                <a16:creationId xmlns:a16="http://schemas.microsoft.com/office/drawing/2014/main" id="{992F9C49-89C7-44AF-90F2-7A4F83D253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6070493"/>
            <a:ext cx="399288" cy="525379"/>
          </a:xfrm>
          <a:prstGeom prst="rect">
            <a:avLst/>
          </a:prstGeom>
        </p:spPr>
      </p:pic>
      <p:pic>
        <p:nvPicPr>
          <p:cNvPr id="121" name="Picture 120" descr="redX.jpg">
            <a:extLst>
              <a:ext uri="{FF2B5EF4-FFF2-40B4-BE49-F238E27FC236}">
                <a16:creationId xmlns:a16="http://schemas.microsoft.com/office/drawing/2014/main" id="{4B9BB607-EACF-4136-A345-21D9B3A6C5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5395906"/>
            <a:ext cx="399288" cy="525379"/>
          </a:xfrm>
          <a:prstGeom prst="rect">
            <a:avLst/>
          </a:prstGeom>
        </p:spPr>
      </p:pic>
      <p:pic>
        <p:nvPicPr>
          <p:cNvPr id="122" name="Picture 121" descr="redX.jpg">
            <a:extLst>
              <a:ext uri="{FF2B5EF4-FFF2-40B4-BE49-F238E27FC236}">
                <a16:creationId xmlns:a16="http://schemas.microsoft.com/office/drawing/2014/main" id="{A51E55A6-0A9F-4058-9F3F-1973A2561F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6069514"/>
            <a:ext cx="399288" cy="525379"/>
          </a:xfrm>
          <a:prstGeom prst="rect">
            <a:avLst/>
          </a:prstGeom>
        </p:spPr>
      </p:pic>
      <p:pic>
        <p:nvPicPr>
          <p:cNvPr id="123" name="Picture 122" descr="redX.jpg">
            <a:extLst>
              <a:ext uri="{FF2B5EF4-FFF2-40B4-BE49-F238E27FC236}">
                <a16:creationId xmlns:a16="http://schemas.microsoft.com/office/drawing/2014/main" id="{908871B6-8AB6-4A47-9F3C-B4C96130FC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5406881"/>
            <a:ext cx="399288" cy="525379"/>
          </a:xfrm>
          <a:prstGeom prst="rect">
            <a:avLst/>
          </a:prstGeom>
        </p:spPr>
      </p:pic>
      <p:pic>
        <p:nvPicPr>
          <p:cNvPr id="124" name="Picture 123" descr="redX.jpg">
            <a:extLst>
              <a:ext uri="{FF2B5EF4-FFF2-40B4-BE49-F238E27FC236}">
                <a16:creationId xmlns:a16="http://schemas.microsoft.com/office/drawing/2014/main" id="{FC2466B5-91B4-4F8A-81B3-9FB7145B3A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6080489"/>
            <a:ext cx="399288" cy="525379"/>
          </a:xfrm>
          <a:prstGeom prst="rect">
            <a:avLst/>
          </a:prstGeom>
        </p:spPr>
      </p:pic>
      <p:pic>
        <p:nvPicPr>
          <p:cNvPr id="125" name="Picture 124" descr="redX.jpg">
            <a:extLst>
              <a:ext uri="{FF2B5EF4-FFF2-40B4-BE49-F238E27FC236}">
                <a16:creationId xmlns:a16="http://schemas.microsoft.com/office/drawing/2014/main" id="{CDF781C2-509A-422B-B6D7-994E73CC48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5385910"/>
            <a:ext cx="399288" cy="525379"/>
          </a:xfrm>
          <a:prstGeom prst="rect">
            <a:avLst/>
          </a:prstGeom>
        </p:spPr>
      </p:pic>
      <p:pic>
        <p:nvPicPr>
          <p:cNvPr id="126" name="Picture 125" descr="redX.jpg">
            <a:extLst>
              <a:ext uri="{FF2B5EF4-FFF2-40B4-BE49-F238E27FC236}">
                <a16:creationId xmlns:a16="http://schemas.microsoft.com/office/drawing/2014/main" id="{451AE915-5B5B-43DB-A45C-820168E2BC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6059518"/>
            <a:ext cx="399288" cy="525379"/>
          </a:xfrm>
          <a:prstGeom prst="rect">
            <a:avLst/>
          </a:prstGeom>
        </p:spPr>
      </p:pic>
      <p:pic>
        <p:nvPicPr>
          <p:cNvPr id="127" name="Picture 126" descr="redX.jpg">
            <a:extLst>
              <a:ext uri="{FF2B5EF4-FFF2-40B4-BE49-F238E27FC236}">
                <a16:creationId xmlns:a16="http://schemas.microsoft.com/office/drawing/2014/main" id="{4F51A116-BA28-4A1A-A429-94BB2D5DE1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5396885"/>
            <a:ext cx="399288" cy="525379"/>
          </a:xfrm>
          <a:prstGeom prst="rect">
            <a:avLst/>
          </a:prstGeom>
        </p:spPr>
      </p:pic>
      <p:pic>
        <p:nvPicPr>
          <p:cNvPr id="128" name="Picture 127" descr="redX.jpg">
            <a:extLst>
              <a:ext uri="{FF2B5EF4-FFF2-40B4-BE49-F238E27FC236}">
                <a16:creationId xmlns:a16="http://schemas.microsoft.com/office/drawing/2014/main" id="{B67F3F06-6A23-47B9-905B-4A3C635D81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6070493"/>
            <a:ext cx="399288" cy="525379"/>
          </a:xfrm>
          <a:prstGeom prst="rect">
            <a:avLst/>
          </a:prstGeom>
        </p:spPr>
      </p:pic>
      <p:pic>
        <p:nvPicPr>
          <p:cNvPr id="129" name="Google Shape;63;p14">
            <a:extLst>
              <a:ext uri="{FF2B5EF4-FFF2-40B4-BE49-F238E27FC236}">
                <a16:creationId xmlns:a16="http://schemas.microsoft.com/office/drawing/2014/main" id="{B056B0F8-F6AB-4D2C-950D-1C49312316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34" y="1410465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64;p14">
            <a:extLst>
              <a:ext uri="{FF2B5EF4-FFF2-40B4-BE49-F238E27FC236}">
                <a16:creationId xmlns:a16="http://schemas.microsoft.com/office/drawing/2014/main" id="{942A8422-A1E4-49A0-A762-9AA51DC33D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35" y="2102038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5;p14">
            <a:extLst>
              <a:ext uri="{FF2B5EF4-FFF2-40B4-BE49-F238E27FC236}">
                <a16:creationId xmlns:a16="http://schemas.microsoft.com/office/drawing/2014/main" id="{6DBE380F-D8E0-4BAA-878F-B048B49023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34" y="2800219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;p14">
            <a:extLst>
              <a:ext uri="{FF2B5EF4-FFF2-40B4-BE49-F238E27FC236}">
                <a16:creationId xmlns:a16="http://schemas.microsoft.com/office/drawing/2014/main" id="{A9FED39A-15DB-471A-AAD6-6B496FCBFE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434" y="349337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63;p14">
            <a:extLst>
              <a:ext uri="{FF2B5EF4-FFF2-40B4-BE49-F238E27FC236}">
                <a16:creationId xmlns:a16="http://schemas.microsoft.com/office/drawing/2014/main" id="{D60BB7A4-455B-475C-945C-083BBE389A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66" y="4166691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64;p14">
            <a:extLst>
              <a:ext uri="{FF2B5EF4-FFF2-40B4-BE49-F238E27FC236}">
                <a16:creationId xmlns:a16="http://schemas.microsoft.com/office/drawing/2014/main" id="{9DCB5B4B-F387-442E-8027-61F73C6B3E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67" y="4858264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65;p14">
            <a:extLst>
              <a:ext uri="{FF2B5EF4-FFF2-40B4-BE49-F238E27FC236}">
                <a16:creationId xmlns:a16="http://schemas.microsoft.com/office/drawing/2014/main" id="{52CD504A-51BC-449B-9F12-158E38E6A2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66" y="555644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66;p14">
            <a:extLst>
              <a:ext uri="{FF2B5EF4-FFF2-40B4-BE49-F238E27FC236}">
                <a16:creationId xmlns:a16="http://schemas.microsoft.com/office/drawing/2014/main" id="{4D9FCFB6-B261-497B-89B3-9BD104958D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766" y="6249601"/>
            <a:ext cx="321653" cy="4537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 shows that the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sampled experts can make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errors</a:t>
                </a: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  <a:blipFill>
                <a:blip r:embed="rId8"/>
                <a:stretch>
                  <a:fillRect l="-2086" t="-800" r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32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3D4ECF-1990-47FF-96B0-EED963650F64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06920-C8B3-447E-805A-86CF016EB1A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E3069C-F136-4AE5-B0FE-3484A183783F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683105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Lemma</a:t>
                </a:r>
                <a:r>
                  <a:rPr lang="en-US" dirty="0"/>
                  <a:t>: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a pool that is used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days can only make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mistakes</a:t>
                </a:r>
              </a:p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18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57927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A bad algorithm must not sample the best expert on a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D53B9F-A37A-B49A-7B29-0D840817747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00919" y="35517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E4730432-EB0C-DDBB-0B24-47A43DA8B2C0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48834" y="34188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84CD290D-4AF4-01D4-00FD-84C3A0DFC8A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430503" y="34289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FEB1E2CD-BE92-5B9C-7D6B-796916A103E4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002660" y="34289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1B379FA8-A248-DD12-C97B-5B6B69F2F9C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125177" y="37573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35B69AF-8E61-6095-8CBE-C7B8A3337504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5644061" y="37573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0D6CA5C5-F53D-D12E-7679-5C8A7A97D94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815221" y="36018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E3DA3D7-1DF9-0537-2AAE-2DB6F172ADB5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6701896" y="36018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/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blipFill>
                <a:blip r:embed="rId3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8D5DA27-4532-6F1C-5924-46DFA7D3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69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/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C0E14E8D-52A0-3387-9F59-75AA0541E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75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/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B6DAF88-6FD2-A6B5-B918-F62FEB58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98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/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DEBAF71-5AC3-DBF1-DBC2-D0EB72D7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96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41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Online Learning with Experts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experts who decide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days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Algorithm takes advice from experts and predict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day</a:t>
                </a:r>
              </a:p>
              <a:p>
                <a:r>
                  <a:rPr lang="en-US" dirty="0"/>
                  <a:t> Algorithm sees the outcome, which is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/>
                  <a:t>, of each day and can use this information on future days</a:t>
                </a:r>
              </a:p>
              <a:p>
                <a:r>
                  <a:rPr lang="en-US" dirty="0"/>
                  <a:t> The cost of the algorithm is the number of incorrect predictions</a:t>
                </a:r>
              </a:p>
              <a:p>
                <a:endParaRPr lang="en-US" dirty="0"/>
              </a:p>
              <a:p>
                <a:r>
                  <a:rPr lang="en-US" dirty="0"/>
                  <a:t> Regret is </a:t>
                </a:r>
                <a:r>
                  <a:rPr lang="en-US" dirty="0">
                    <a:solidFill>
                      <a:srgbClr val="FF0000"/>
                    </a:solidFill>
                  </a:rPr>
                  <a:t>(# of mistakes we make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)/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i.e., the amortized additional cost of the algorithm compared to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  <a:blipFill>
                <a:blip r:embed="rId2"/>
                <a:stretch>
                  <a:fillRect l="-1043" t="-2089" r="-986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942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endParaRPr lang="en-US" dirty="0"/>
              </a:p>
              <a:p>
                <a:r>
                  <a:rPr lang="en-US" dirty="0"/>
                  <a:t> Must avoid sampling the best expert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endParaRPr lang="en-US" b="0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44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  <a:blipFill>
                <a:blip r:embed="rId2"/>
                <a:stretch>
                  <a:fillRect l="-1043" t="-2422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/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CDE610E-CB11-E6A7-7BBB-02A7C154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78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/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31910575-C896-276F-4BBA-A3E27651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84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/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05F1DF8-E676-CC84-4E44-155045B5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07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/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blipFill>
                <a:blip r:embed="rId11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D71EF79E-E58F-7599-8491-A25F17DB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05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43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Idealized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35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Analysis</a:t>
            </a:r>
            <a:r>
              <a:rPr lang="en-US" dirty="0"/>
              <a:t>: conditioned on the number of rounds being small, the algorithm makes a small number of mistakes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Subtle pitfall</a:t>
            </a:r>
            <a:r>
              <a:rPr lang="en-US" dirty="0"/>
              <a:t>: if the best expert is sampled on a good day, then there will be no more rounds, so the conditional probability analysis is difficult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/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60242E8-211A-9AB4-AD2B-109AEA0F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96" y="565275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/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blipFill>
                <a:blip r:embed="rId8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AE9172-134B-9F3B-9296-208F1EDD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02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/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48A1FE3-C1DC-B888-5519-EB86EE2E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25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/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DEDFF3A-074E-B307-B653-B6F16A24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24" y="573586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7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Simple Decoupling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Instead of conditioning on total number of rounds, consider a decoupling argument, where we draw the day of the next round over a matching distribution</a:t>
                </a:r>
              </a:p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  <a:p>
                <a:r>
                  <a:rPr lang="en-US" dirty="0"/>
                  <a:t>Results in a Poisson process, then apply same analysis bounding the number of </a:t>
                </a:r>
                <a:r>
                  <a:rPr lang="en-US" dirty="0" err="1"/>
                  <a:t>resamplings</a:t>
                </a:r>
                <a:r>
                  <a:rPr lang="en-US" dirty="0"/>
                  <a:t>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024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Arbitrary Order Model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endParaRPr lang="en-US" dirty="0"/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895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000855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used majority vote of remaining experts in sampled pool</a:t>
                </a:r>
              </a:p>
              <a:p>
                <a:r>
                  <a:rPr lang="en-US" dirty="0"/>
                  <a:t>Instead of removing experts, could just </a:t>
                </a:r>
                <a:r>
                  <a:rPr lang="en-US" dirty="0" err="1"/>
                  <a:t>downweight</a:t>
                </a:r>
                <a:r>
                  <a:rPr lang="en-US" dirty="0"/>
                  <a:t> them and run deterministic weighted majority</a:t>
                </a:r>
              </a:p>
              <a:p>
                <a:r>
                  <a:rPr lang="en-US" dirty="0"/>
                  <a:t>Why not randomized weighted majority, i.e., multiplicative weights?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36514A-9CA5-4D2F-8389-4990BA4DF271}"/>
              </a:ext>
            </a:extLst>
          </p:cNvPr>
          <p:cNvCxnSpPr>
            <a:cxnSpLocks/>
          </p:cNvCxnSpPr>
          <p:nvPr/>
        </p:nvCxnSpPr>
        <p:spPr>
          <a:xfrm>
            <a:off x="578224" y="3809999"/>
            <a:ext cx="33572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CF255E-2D59-4688-B604-3C2DE1BFE6B0}"/>
              </a:ext>
            </a:extLst>
          </p:cNvPr>
          <p:cNvCxnSpPr>
            <a:cxnSpLocks/>
          </p:cNvCxnSpPr>
          <p:nvPr/>
        </p:nvCxnSpPr>
        <p:spPr>
          <a:xfrm>
            <a:off x="7333129" y="3809999"/>
            <a:ext cx="366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D47CBA-1642-4515-9E48-37C3185696D0}"/>
              </a:ext>
            </a:extLst>
          </p:cNvPr>
          <p:cNvSpPr txBox="1"/>
          <p:nvPr/>
        </p:nvSpPr>
        <p:spPr>
          <a:xfrm>
            <a:off x="4087906" y="3548389"/>
            <a:ext cx="3489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TAKING A STEP BACK</a:t>
            </a:r>
          </a:p>
        </p:txBody>
      </p:sp>
    </p:spTree>
    <p:extLst>
      <p:ext uri="{BB962C8B-B14F-4D97-AF65-F5344CB8AC3E}">
        <p14:creationId xmlns:p14="http://schemas.microsoft.com/office/powerpoint/2010/main" val="4017345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953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19775"/>
              </p:ext>
            </p:extLst>
          </p:nvPr>
        </p:nvGraphicFramePr>
        <p:xfrm>
          <a:off x="1679059" y="1786988"/>
          <a:ext cx="8357114" cy="416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81480" imgH="2583360" progId="Paint.Picture">
                  <p:embed/>
                </p:oleObj>
              </mc:Choice>
              <mc:Fallback>
                <p:oleObj name="Bitmap Image" r:id="rId2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9059" y="1786988"/>
                        <a:ext cx="8357114" cy="416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45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676988" y="1634243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8922850" y="48799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Algorithm makes 2 mistakes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922825" y="55992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  <p:extLst>
      <p:ext uri="{BB962C8B-B14F-4D97-AF65-F5344CB8AC3E}">
        <p14:creationId xmlns:p14="http://schemas.microsoft.com/office/powerpoint/2010/main" val="382289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 of the Experts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1A28-9707-4037-88F8-B854AB9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Ensemble learning, e.g., AdaBoost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Forecast and portfolio 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Special case of online convex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05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5090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10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</a:t>
                </a:r>
              </a:p>
              <a:p>
                <a:endParaRPr lang="en-US" dirty="0"/>
              </a:p>
              <a:p>
                <a:r>
                  <a:rPr lang="en-US" dirty="0"/>
                  <a:t>Can compute this expected cost, so if it doesn’t follow the theory, it means you didn’t sample the best expert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11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 b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6487E2-0A8A-47F4-AFBD-DA6B2787AFF0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C8612F-EF0F-4D25-8F1D-F5A3E4C8380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F519AB-5FFA-4B4D-B096-46B1B7BE804A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950673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95" y="1441724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Enforce </a:t>
            </a:r>
          </a:p>
          <a:p>
            <a:pPr lvl="1"/>
            <a:r>
              <a:rPr lang="en-US" dirty="0"/>
              <a:t>(1) the algorithm will do well when the pool contains the best expert </a:t>
            </a:r>
          </a:p>
          <a:p>
            <a:pPr lvl="1"/>
            <a:r>
              <a:rPr lang="en-US" dirty="0"/>
              <a:t>(2) we will never delete the pool if it contains the best expert</a:t>
            </a:r>
          </a:p>
          <a:p>
            <a:r>
              <a:rPr lang="en-US" dirty="0"/>
              <a:t> The number of rounds cannot be large because at some point the best expert would have been sampled and retained</a:t>
            </a:r>
          </a:p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DDE3-6613-8967-B5A6-22735335B644}"/>
              </a:ext>
            </a:extLst>
          </p:cNvPr>
          <p:cNvSpPr/>
          <p:nvPr/>
        </p:nvSpPr>
        <p:spPr>
          <a:xfrm>
            <a:off x="1237171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DEE292-4676-04DC-288E-5BFEC1822108}"/>
              </a:ext>
            </a:extLst>
          </p:cNvPr>
          <p:cNvSpPr/>
          <p:nvPr/>
        </p:nvSpPr>
        <p:spPr>
          <a:xfrm>
            <a:off x="1766089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A21A2-D500-6D77-A316-11C98EFBD19F}"/>
              </a:ext>
            </a:extLst>
          </p:cNvPr>
          <p:cNvSpPr/>
          <p:nvPr/>
        </p:nvSpPr>
        <p:spPr>
          <a:xfrm>
            <a:off x="2295007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4DB69F-2CA6-D5C9-9B5D-B94B3D587A8F}"/>
              </a:ext>
            </a:extLst>
          </p:cNvPr>
          <p:cNvSpPr/>
          <p:nvPr/>
        </p:nvSpPr>
        <p:spPr>
          <a:xfrm>
            <a:off x="2823925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0D5C1C-49ED-2041-91BE-77E91DF5D08D}"/>
              </a:ext>
            </a:extLst>
          </p:cNvPr>
          <p:cNvSpPr/>
          <p:nvPr/>
        </p:nvSpPr>
        <p:spPr>
          <a:xfrm>
            <a:off x="3352843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2A7D75-3F66-BFBB-2E09-138B680EF136}"/>
              </a:ext>
            </a:extLst>
          </p:cNvPr>
          <p:cNvSpPr/>
          <p:nvPr/>
        </p:nvSpPr>
        <p:spPr>
          <a:xfrm>
            <a:off x="3881761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A42422-E253-A6DE-43F8-DABDC4C4AE5C}"/>
              </a:ext>
            </a:extLst>
          </p:cNvPr>
          <p:cNvSpPr/>
          <p:nvPr/>
        </p:nvSpPr>
        <p:spPr>
          <a:xfrm>
            <a:off x="4410679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866196-69ED-6824-6CD4-5EBC45B6FA36}"/>
              </a:ext>
            </a:extLst>
          </p:cNvPr>
          <p:cNvSpPr/>
          <p:nvPr/>
        </p:nvSpPr>
        <p:spPr>
          <a:xfrm>
            <a:off x="4936408" y="42380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BD347-ACBF-E2F3-793C-369F92739644}"/>
              </a:ext>
            </a:extLst>
          </p:cNvPr>
          <p:cNvSpPr/>
          <p:nvPr/>
        </p:nvSpPr>
        <p:spPr>
          <a:xfrm>
            <a:off x="5465326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100B6B-4124-1885-0C85-750604E88CDC}"/>
              </a:ext>
            </a:extLst>
          </p:cNvPr>
          <p:cNvSpPr/>
          <p:nvPr/>
        </p:nvSpPr>
        <p:spPr>
          <a:xfrm>
            <a:off x="5994244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77B8BC-D49F-7135-B157-8CDE7B21A432}"/>
              </a:ext>
            </a:extLst>
          </p:cNvPr>
          <p:cNvSpPr/>
          <p:nvPr/>
        </p:nvSpPr>
        <p:spPr>
          <a:xfrm>
            <a:off x="6523162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1B0AD7-47B5-C08B-CFA4-B29B480EB507}"/>
              </a:ext>
            </a:extLst>
          </p:cNvPr>
          <p:cNvSpPr/>
          <p:nvPr/>
        </p:nvSpPr>
        <p:spPr>
          <a:xfrm>
            <a:off x="7052080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1FD616-AEEB-FCBB-E529-3BD6476C2A00}"/>
              </a:ext>
            </a:extLst>
          </p:cNvPr>
          <p:cNvSpPr/>
          <p:nvPr/>
        </p:nvSpPr>
        <p:spPr>
          <a:xfrm>
            <a:off x="7580998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F8-3B94-CAE2-9AC0-D2CB31FBE958}"/>
              </a:ext>
            </a:extLst>
          </p:cNvPr>
          <p:cNvSpPr/>
          <p:nvPr/>
        </p:nvSpPr>
        <p:spPr>
          <a:xfrm>
            <a:off x="8109916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D0DFF0-8F11-FE63-71C3-3120F010B5E7}"/>
              </a:ext>
            </a:extLst>
          </p:cNvPr>
          <p:cNvSpPr/>
          <p:nvPr/>
        </p:nvSpPr>
        <p:spPr>
          <a:xfrm>
            <a:off x="8645212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D2D746-08FD-DD77-F01B-C97091D5153A}"/>
              </a:ext>
            </a:extLst>
          </p:cNvPr>
          <p:cNvSpPr/>
          <p:nvPr/>
        </p:nvSpPr>
        <p:spPr>
          <a:xfrm>
            <a:off x="9174130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2DDA2F-4816-6A51-4298-D79282E2FB75}"/>
              </a:ext>
            </a:extLst>
          </p:cNvPr>
          <p:cNvSpPr/>
          <p:nvPr/>
        </p:nvSpPr>
        <p:spPr>
          <a:xfrm>
            <a:off x="9703048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00041-7327-21F8-3723-2D181A526AEE}"/>
              </a:ext>
            </a:extLst>
          </p:cNvPr>
          <p:cNvSpPr/>
          <p:nvPr/>
        </p:nvSpPr>
        <p:spPr>
          <a:xfrm>
            <a:off x="10231966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236188-13DF-C0F2-024C-67005091CE3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286644" y="37041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707F42F-912D-A2B0-CA08-34D4E38C8021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634559" y="35712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/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blipFill>
                <a:blip r:embed="rId2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0B0595-5C31-16E4-2DAE-5C98BCD9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27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C0EE6E8-BACD-4953-6098-9BF75A5DC16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516228" y="35813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F28CCE4-DC8D-4737-67CD-3A58CD860615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 flipV="1">
            <a:off x="3088385" y="35813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/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blipFill>
                <a:blip r:embed="rId4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8B37624A-3B12-DF7A-EB1E-1E9FEA1E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3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/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F73BD875-C03E-8788-64DA-E83EABD9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6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/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6BA9EA1-BF72-13EC-311B-261F6161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55" y="563725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52179A8-1162-329E-9298-674296A825A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210902" y="39097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0D3FB242-FC4B-7303-D0F2-240DBE2DFE7E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729786" y="39097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7FADF23-53BB-29D3-91BE-3CC0CA62771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900946" y="37542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8452A84-E848-F887-6BE3-417B65650621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6787621" y="37542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55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 </a:t>
                </a:r>
                <a:r>
                  <a:rPr lang="en-US" dirty="0"/>
                  <a:t>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 by using random-order property plus prefix of the stream </a:t>
                </a:r>
                <a:r>
                  <a:rPr lang="en-US"/>
                  <a:t>to estimate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704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in the random-order model 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646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Removing the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 a binary search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as the running estimate</a:t>
                </a:r>
              </a:p>
              <a:p>
                <a:r>
                  <a:rPr lang="en-US" dirty="0"/>
                  <a:t>Proceed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epochs, each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Run previous algorithm on with estimated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dirty="0"/>
                  <a:t> and target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until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-approximation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Since regret is lower, space usage increases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889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Random-Order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, there exists an algorithm in the random-order model that uses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Generalizes to other sequential prediction algorithms!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907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Subsequent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[PZ23]</a:t>
                </a:r>
                <a:r>
                  <a:rPr lang="en-US" dirty="0"/>
                  <a:t> gave an algorithm with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e.g.,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or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0.67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0.99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[PZ23]</a:t>
                </a:r>
                <a:r>
                  <a:rPr lang="en-US" dirty="0"/>
                  <a:t> also achieved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[PR23]</a:t>
                </a:r>
                <a:r>
                  <a:rPr lang="en-US" dirty="0"/>
                  <a:t> gave an algorithm that uses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obtains regret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  <a:blipFill>
                <a:blip r:embed="rId2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481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9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12105889-35A5-74F6-FFD7-B662F7C77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3882565" y="4036975"/>
            <a:ext cx="4600788" cy="25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expected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</a:p>
              <a:p>
                <a:r>
                  <a:rPr lang="en-US" dirty="0"/>
                  <a:t> General regret in random-order model (multiplicative weights) → use same algorithm</a:t>
                </a:r>
              </a:p>
              <a:p>
                <a:r>
                  <a:rPr lang="en-US" dirty="0"/>
                  <a:t> General regret in arbitrary-order model (weighted majority) → output random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215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</a:t>
                </a:r>
              </a:p>
              <a:p>
                <a:pPr marL="0" indent="0">
                  <a:buNone/>
                </a:pPr>
                <a:r>
                  <a:rPr lang="en-US" dirty="0"/>
                  <a:t>   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Questions</a:t>
                </a:r>
                <a:r>
                  <a:rPr lang="en-US" dirty="0"/>
                  <a:t>: tight bounds for arbitrary order streams?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how general is this framework beyond the experts problem?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  <a:blipFill>
                <a:blip r:embed="rId2"/>
                <a:stretch>
                  <a:fillRect l="-874" t="-1005" b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8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47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 What happens when predictions are real values and evaluated against the correct answer with respect to a loss function?</a:t>
                </a:r>
              </a:p>
              <a:p>
                <a:r>
                  <a:rPr lang="en-US" dirty="0"/>
                  <a:t> 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85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976584"/>
              </p:ext>
            </p:extLst>
          </p:nvPr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  <a:blipFill>
                <a:blip r:embed="rId5"/>
                <a:stretch>
                  <a:fillRect l="-1043" t="-551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284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cost of the algorithm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6886" r="-986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77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cost of the algorithm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5"/>
                <a:stretch>
                  <a:fillRect l="-1043" t="-6886" r="-1101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94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949264"/>
              </p:ext>
            </p:extLst>
          </p:nvPr>
        </p:nvGraphicFramePr>
        <p:xfrm>
          <a:off x="510985" y="1714182"/>
          <a:ext cx="10767508" cy="342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985" y="1714182"/>
                        <a:ext cx="10767508" cy="342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9961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Structural lemma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independent random variables in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/>
                  <a:t> with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their sum.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By the guarantee for multiplicative weights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the cost of each pool is at most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313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0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Must avoid sampling the best expert on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  <a:p>
                <a:endParaRPr lang="en-US" dirty="0"/>
              </a:p>
              <a:p>
                <a:r>
                  <a:rPr lang="en-US" dirty="0"/>
                  <a:t> Must use same “decoupling” argument</a:t>
                </a:r>
              </a:p>
              <a:p>
                <a:r>
                  <a:rPr lang="en-US" dirty="0"/>
                  <a:t> Similar analysis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26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Google Shape;152;p16"/>
              <p:cNvSpPr txBox="1"/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52" name="Google Shape;152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/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/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/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/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/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/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/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/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/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/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341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so the remaining rounds must be sampled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and avoid the best expert</a:t>
                </a:r>
              </a:p>
              <a:p>
                <a:r>
                  <a:rPr lang="en-US" dirty="0"/>
                  <a:t> Must avoid sampling the best expert on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221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2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5272</Words>
  <Application>Microsoft Office PowerPoint</Application>
  <PresentationFormat>Widescreen</PresentationFormat>
  <Paragraphs>750</Paragraphs>
  <Slides>91</Slides>
  <Notes>17</Notes>
  <HiddenSlides>26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Memory Bounds for the Experts Problem</vt:lpstr>
      <vt:lpstr>PowerPoint Presentation</vt:lpstr>
      <vt:lpstr>PowerPoint Presentation</vt:lpstr>
      <vt:lpstr>PowerPoint Presentation</vt:lpstr>
      <vt:lpstr>PowerPoint Presentation</vt:lpstr>
      <vt:lpstr>The Online Learning with Experts Problem</vt:lpstr>
      <vt:lpstr>Applications of the Experts Problem</vt:lpstr>
      <vt:lpstr>Weighted Majority (Littlestone, Warmuth 89)</vt:lpstr>
      <vt:lpstr>Weighted Majority (Littlestone, Warmuth 89)</vt:lpstr>
      <vt:lpstr>Guarantee for Weighted Majority</vt:lpstr>
      <vt:lpstr>Guarantee for Weighted Majority</vt:lpstr>
      <vt:lpstr>Guarantee for Weighted Majority</vt:lpstr>
      <vt:lpstr>Guarantee for Weighted Majority</vt:lpstr>
      <vt:lpstr>Previous Work</vt:lpstr>
      <vt:lpstr>Memory Bounds for the Expert Problem</vt:lpstr>
      <vt:lpstr>The Streaming Model</vt:lpstr>
      <vt:lpstr>The Streaming Model</vt:lpstr>
      <vt:lpstr>The Streaming Model</vt:lpstr>
      <vt:lpstr>A Natural Idea</vt:lpstr>
      <vt:lpstr>Set Disjointness Communication Problem</vt:lpstr>
      <vt:lpstr>Reduction</vt:lpstr>
      <vt:lpstr>Reduction</vt:lpstr>
      <vt:lpstr>Reduction</vt:lpstr>
      <vt:lpstr>Reduction</vt:lpstr>
      <vt:lpstr>Our Results (I)</vt:lpstr>
      <vt:lpstr>Our Results (I)</vt:lpstr>
      <vt:lpstr>Our Results (II)</vt:lpstr>
      <vt:lpstr>Our Results (II)</vt:lpstr>
      <vt:lpstr>Our Results (III)</vt:lpstr>
      <vt:lpstr>Questions?</vt:lpstr>
      <vt:lpstr>Lower Bound</vt:lpstr>
      <vt:lpstr>Communication Problem for Lower Bound</vt:lpstr>
      <vt:lpstr>Communication Problem for Lower Bound</vt:lpstr>
      <vt:lpstr>ε-DIFFDIST Problem</vt:lpstr>
      <vt:lpstr>Communication Problem for Lower Bound</vt:lpstr>
      <vt:lpstr>ε-DIFFDIST Problem</vt:lpstr>
      <vt:lpstr>ε-DIFFDIST Problem</vt:lpstr>
      <vt:lpstr>ε-DIFFDIST Problem</vt:lpstr>
      <vt:lpstr>ε-DIFFDIST Problem</vt:lpstr>
      <vt:lpstr>ε-DIFFDIST Summary</vt:lpstr>
      <vt:lpstr>Reduction Intuition</vt:lpstr>
      <vt:lpstr>Reduction Intuition</vt:lpstr>
      <vt:lpstr>PowerPoint Presentation</vt:lpstr>
      <vt:lpstr>Reduction</vt:lpstr>
      <vt:lpstr>PowerPoint Presentation</vt:lpstr>
      <vt:lpstr>Reduction</vt:lpstr>
      <vt:lpstr>Reduction Summary</vt:lpstr>
      <vt:lpstr>Questions?</vt:lpstr>
      <vt:lpstr>No Mistake Regime</vt:lpstr>
      <vt:lpstr>PowerPoint Presentation</vt:lpstr>
      <vt:lpstr>No Mistake Regime</vt:lpstr>
      <vt:lpstr>No Mistake Regime Summary</vt:lpstr>
      <vt:lpstr>“Low-Mistake” Regime</vt:lpstr>
      <vt:lpstr>“Low-Mistake” Fix-Its</vt:lpstr>
      <vt:lpstr>A Really Bad Case Study</vt:lpstr>
      <vt:lpstr>“Low-Mistake” Regime</vt:lpstr>
      <vt:lpstr>“Low-Mistake” Regime: First Property</vt:lpstr>
      <vt:lpstr>“Low-Mistake” Regime: Second Property</vt:lpstr>
      <vt:lpstr>“Low-Mistake” Regime: Second Property</vt:lpstr>
      <vt:lpstr>“Low-Mistake” Regime: Second Property</vt:lpstr>
      <vt:lpstr>Analysis</vt:lpstr>
      <vt:lpstr>Idealized Analysis</vt:lpstr>
      <vt:lpstr>Simple Decoupling Argument</vt:lpstr>
      <vt:lpstr>Arbitrary Order Model Summary</vt:lpstr>
      <vt:lpstr>Questions?</vt:lpstr>
      <vt:lpstr>Random-Order Streams</vt:lpstr>
      <vt:lpstr>Random-Order Streams</vt:lpstr>
      <vt:lpstr>Multiplicative Weights Algorithm</vt:lpstr>
      <vt:lpstr>Weighted Majority (Littlestone, Warmuth 89)</vt:lpstr>
      <vt:lpstr>Multiplicative Weights Algorithm</vt:lpstr>
      <vt:lpstr>Random-Order Streams</vt:lpstr>
      <vt:lpstr>Random-Order Streams</vt:lpstr>
      <vt:lpstr>Random-Order Idea</vt:lpstr>
      <vt:lpstr>Summary of Multiplicative Weights Algorithm</vt:lpstr>
      <vt:lpstr>Summary of Multiplicative Weights Algorithm</vt:lpstr>
      <vt:lpstr>Removing the Assumption on M</vt:lpstr>
      <vt:lpstr>Summary of Random-Order Model</vt:lpstr>
      <vt:lpstr>Subsequent Results</vt:lpstr>
      <vt:lpstr>Summary of Results</vt:lpstr>
      <vt:lpstr>Summary of Results II</vt:lpstr>
      <vt:lpstr>Summary of Results</vt:lpstr>
      <vt:lpstr>Future Work?</vt:lpstr>
      <vt:lpstr>Future Work?</vt:lpstr>
      <vt:lpstr>Follow the Perturbed Leader</vt:lpstr>
      <vt:lpstr>Multiplicative Weights Algorithm</vt:lpstr>
      <vt:lpstr>Follow the Perturbed Leader</vt:lpstr>
      <vt:lpstr>Follow the Perturbed Leader</vt:lpstr>
      <vt:lpstr>Random-Order Streams: First Property</vt:lpstr>
      <vt:lpstr>Random-Order Streams: Second Property</vt:lpstr>
      <vt:lpstr>“Low-Mistake” Regime: Second Property</vt:lpstr>
      <vt:lpstr>Guarantee for Weighted Majority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Bounds for the Expert Problem</dc:title>
  <dc:creator>Samson Zhou</dc:creator>
  <cp:lastModifiedBy>Samson Zhou</cp:lastModifiedBy>
  <cp:revision>106</cp:revision>
  <dcterms:created xsi:type="dcterms:W3CDTF">2022-02-28T02:26:22Z</dcterms:created>
  <dcterms:modified xsi:type="dcterms:W3CDTF">2026-01-04T04:05:05Z</dcterms:modified>
</cp:coreProperties>
</file>